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4" r:id="rId2"/>
    <p:sldId id="269" r:id="rId3"/>
    <p:sldId id="270" r:id="rId4"/>
    <p:sldId id="271" r:id="rId5"/>
    <p:sldId id="272" r:id="rId6"/>
  </p:sldIdLst>
  <p:sldSz cx="7772400" cy="10058400"/>
  <p:notesSz cx="6858000" cy="91535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000066"/>
    <a:srgbClr val="F02E00"/>
    <a:srgbClr val="FF0000"/>
    <a:srgbClr val="EF5739"/>
    <a:srgbClr val="D6E5B7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8" autoAdjust="0"/>
    <p:restoredTop sz="94660" autoAdjust="0"/>
  </p:normalViewPr>
  <p:slideViewPr>
    <p:cSldViewPr>
      <p:cViewPr varScale="1">
        <p:scale>
          <a:sx n="75" d="100"/>
          <a:sy n="75" d="100"/>
        </p:scale>
        <p:origin x="2742" y="6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949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3" tIns="45736" rIns="91473" bIns="45736" numCol="1" anchor="t" anchorCtr="0" compatLnSpc="1">
            <a:prstTxWarp prst="textNoShape">
              <a:avLst/>
            </a:prstTxWarp>
          </a:bodyPr>
          <a:lstStyle>
            <a:lvl1pPr algn="l" defTabSz="915106">
              <a:spcBef>
                <a:spcPct val="0"/>
              </a:spcBef>
              <a:defRPr sz="10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051" y="0"/>
            <a:ext cx="2971949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3" tIns="45736" rIns="91473" bIns="45736" numCol="1" anchor="t" anchorCtr="0" compatLnSpc="1">
            <a:prstTxWarp prst="textNoShape">
              <a:avLst/>
            </a:prstTxWarp>
          </a:bodyPr>
          <a:lstStyle>
            <a:lvl1pPr algn="r" defTabSz="915106">
              <a:spcBef>
                <a:spcPct val="0"/>
              </a:spcBef>
              <a:defRPr sz="10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95773"/>
            <a:ext cx="2971949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3" tIns="45736" rIns="91473" bIns="45736" numCol="1" anchor="b" anchorCtr="0" compatLnSpc="1">
            <a:prstTxWarp prst="textNoShape">
              <a:avLst/>
            </a:prstTxWarp>
          </a:bodyPr>
          <a:lstStyle>
            <a:lvl1pPr algn="l" defTabSz="915106">
              <a:spcBef>
                <a:spcPct val="0"/>
              </a:spcBef>
              <a:defRPr sz="1000"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051" y="8695773"/>
            <a:ext cx="2971949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73" tIns="45736" rIns="91473" bIns="45736" numCol="1" anchor="b" anchorCtr="0" compatLnSpc="1">
            <a:prstTxWarp prst="textNoShape">
              <a:avLst/>
            </a:prstTxWarp>
          </a:bodyPr>
          <a:lstStyle>
            <a:lvl1pPr algn="r" defTabSz="915106">
              <a:spcBef>
                <a:spcPct val="0"/>
              </a:spcBef>
              <a:defRPr sz="1000" b="0">
                <a:latin typeface="Times New Roman" panose="02020603050405020304" pitchFamily="18" charset="0"/>
              </a:defRPr>
            </a:lvl1pPr>
          </a:lstStyle>
          <a:p>
            <a:fld id="{3A4AB3F7-B8F9-47E5-84BD-CA97F83B8E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25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949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94" tIns="43347" rIns="86694" bIns="4334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561" y="0"/>
            <a:ext cx="2971948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94" tIns="43347" rIns="86694" bIns="4334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5025" y="687388"/>
            <a:ext cx="2649538" cy="3432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949" y="4348645"/>
            <a:ext cx="5486102" cy="411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94" tIns="43347" rIns="86694" bIns="433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94257"/>
            <a:ext cx="2971949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94" tIns="43347" rIns="86694" bIns="4334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561" y="8694257"/>
            <a:ext cx="2971948" cy="457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694" tIns="43347" rIns="86694" bIns="4334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latin typeface="Times New Roman" panose="02020603050405020304" pitchFamily="18" charset="0"/>
              </a:defRPr>
            </a:lvl1pPr>
          </a:lstStyle>
          <a:p>
            <a:fld id="{B47597F8-934E-4F99-AAA9-05AAFB2FEC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001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D13C2-B745-4004-B55F-B5E618FD78B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562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21FB3-BEEF-44C2-8733-B8590BAD0AC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516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809" indent="-291465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5860" indent="-233172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2204" indent="-233172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8548" indent="-233172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4892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1236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7580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3924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3B32F7-E255-4D7A-9FF0-D2041C198E8B}" type="slidenum">
              <a:rPr lang="en-US" altLang="en-US" sz="1100"/>
              <a:pPr>
                <a:spcBef>
                  <a:spcPct val="0"/>
                </a:spcBef>
              </a:pPr>
              <a:t>4</a:t>
            </a:fld>
            <a:endParaRPr lang="en-US" altLang="en-US" sz="11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1537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809" indent="-291465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5860" indent="-233172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2204" indent="-233172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8548" indent="-233172" defTabSz="89220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4892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1236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7580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3924" indent="-233172" defTabSz="89220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228187E-0D7D-4739-B9BA-7AAFF7E49A72}" type="slidenum">
              <a:rPr lang="en-US" altLang="en-US" sz="1100"/>
              <a:pPr>
                <a:spcBef>
                  <a:spcPct val="0"/>
                </a:spcBef>
              </a:pPr>
              <a:t>5</a:t>
            </a:fld>
            <a:endParaRPr lang="en-US" altLang="en-US" sz="11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253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7195" y="-12419"/>
            <a:ext cx="7794333" cy="1008323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1006" y="3526650"/>
            <a:ext cx="4952711" cy="2414576"/>
          </a:xfrm>
        </p:spPr>
        <p:txBody>
          <a:bodyPr anchor="b">
            <a:noAutofit/>
          </a:bodyPr>
          <a:lstStyle>
            <a:lvl1pPr algn="r">
              <a:defRPr sz="459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006" y="5941226"/>
            <a:ext cx="4952711" cy="160878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7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5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4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3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1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0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09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1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1" y="894082"/>
            <a:ext cx="5395557" cy="4991947"/>
          </a:xfrm>
        </p:spPr>
        <p:txBody>
          <a:bodyPr anchor="ctr">
            <a:normAutofit/>
          </a:bodyPr>
          <a:lstStyle>
            <a:lvl1pPr algn="l">
              <a:defRPr sz="374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1" y="6556586"/>
            <a:ext cx="5395557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64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3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99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658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32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9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65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9315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5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652" y="894082"/>
            <a:ext cx="5161355" cy="4433147"/>
          </a:xfrm>
        </p:spPr>
        <p:txBody>
          <a:bodyPr anchor="ctr">
            <a:normAutofit/>
          </a:bodyPr>
          <a:lstStyle>
            <a:lvl1pPr algn="l">
              <a:defRPr sz="374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35914" y="5327227"/>
            <a:ext cx="4606833" cy="558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64" indent="0">
              <a:buFontTx/>
              <a:buNone/>
              <a:defRPr/>
            </a:lvl2pPr>
            <a:lvl3pPr marL="777329" indent="0">
              <a:buFontTx/>
              <a:buNone/>
              <a:defRPr/>
            </a:lvl3pPr>
            <a:lvl4pPr marL="1165993" indent="0">
              <a:buFontTx/>
              <a:buNone/>
              <a:defRPr/>
            </a:lvl4pPr>
            <a:lvl5pPr marL="1554658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556586"/>
            <a:ext cx="5395558" cy="2304078"/>
          </a:xfrm>
        </p:spPr>
        <p:txBody>
          <a:bodyPr anchor="ctr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64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3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99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658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32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9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65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9315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0305" y="1159223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1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5546" y="4233618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1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46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2833584"/>
            <a:ext cx="5395558" cy="3806675"/>
          </a:xfrm>
        </p:spPr>
        <p:txBody>
          <a:bodyPr anchor="b">
            <a:normAutofit/>
          </a:bodyPr>
          <a:lstStyle>
            <a:lvl1pPr algn="l">
              <a:defRPr sz="374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9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64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3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99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658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32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9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65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9315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73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652" y="894082"/>
            <a:ext cx="5161355" cy="4433147"/>
          </a:xfrm>
        </p:spPr>
        <p:txBody>
          <a:bodyPr anchor="ctr">
            <a:normAutofit/>
          </a:bodyPr>
          <a:lstStyle>
            <a:lvl1pPr algn="l">
              <a:defRPr sz="374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8157" y="5886027"/>
            <a:ext cx="5395559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0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8664" indent="0">
              <a:buFontTx/>
              <a:buNone/>
              <a:defRPr/>
            </a:lvl2pPr>
            <a:lvl3pPr marL="777329" indent="0">
              <a:buFontTx/>
              <a:buNone/>
              <a:defRPr/>
            </a:lvl3pPr>
            <a:lvl4pPr marL="1165993" indent="0">
              <a:buFontTx/>
              <a:buNone/>
              <a:defRPr/>
            </a:lvl4pPr>
            <a:lvl5pPr marL="1554658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9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64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3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99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658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32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9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65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9315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0305" y="1159223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1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35546" y="4233618"/>
            <a:ext cx="388721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/>
          <a:p>
            <a:pPr lvl="0"/>
            <a:r>
              <a:rPr lang="en-US" sz="6801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271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472" y="894082"/>
            <a:ext cx="5390245" cy="4433147"/>
          </a:xfrm>
        </p:spPr>
        <p:txBody>
          <a:bodyPr anchor="ctr">
            <a:normAutofit/>
          </a:bodyPr>
          <a:lstStyle>
            <a:lvl1pPr algn="l">
              <a:defRPr sz="374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8157" y="5886027"/>
            <a:ext cx="5395559" cy="75423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040">
                <a:solidFill>
                  <a:schemeClr val="accent1"/>
                </a:solidFill>
              </a:defRPr>
            </a:lvl1pPr>
            <a:lvl2pPr marL="388664" indent="0">
              <a:buFontTx/>
              <a:buNone/>
              <a:defRPr/>
            </a:lvl2pPr>
            <a:lvl3pPr marL="777329" indent="0">
              <a:buFontTx/>
              <a:buNone/>
              <a:defRPr/>
            </a:lvl3pPr>
            <a:lvl4pPr marL="1165993" indent="0">
              <a:buFontTx/>
              <a:buNone/>
              <a:defRPr/>
            </a:lvl4pPr>
            <a:lvl5pPr marL="1554658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9"/>
            <a:ext cx="5395558" cy="2220407"/>
          </a:xfrm>
        </p:spPr>
        <p:txBody>
          <a:bodyPr anchor="t">
            <a:normAutofit/>
          </a:bodyPr>
          <a:lstStyle>
            <a:lvl1pPr marL="0" indent="0" algn="l">
              <a:buNone/>
              <a:defRPr sz="153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64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3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99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658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32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9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65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9315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22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99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0715" y="894081"/>
            <a:ext cx="831990" cy="770212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59" y="894081"/>
            <a:ext cx="4415772" cy="770212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08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99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3961276"/>
            <a:ext cx="5395558" cy="2678985"/>
          </a:xfrm>
        </p:spPr>
        <p:txBody>
          <a:bodyPr anchor="b"/>
          <a:lstStyle>
            <a:lvl1pPr algn="l">
              <a:defRPr sz="3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6640257"/>
            <a:ext cx="5395558" cy="1261920"/>
          </a:xfrm>
        </p:spPr>
        <p:txBody>
          <a:bodyPr anchor="t"/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88664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2pPr>
            <a:lvl3pPr marL="7773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599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4658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322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19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065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09315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04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1" y="894082"/>
            <a:ext cx="5395557" cy="1937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1" y="3168866"/>
            <a:ext cx="2624893" cy="5691799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8823" y="3168866"/>
            <a:ext cx="2624894" cy="5691800"/>
          </a:xfrm>
        </p:spPr>
        <p:txBody>
          <a:bodyPr>
            <a:normAutofit/>
          </a:bodyPr>
          <a:lstStyle>
            <a:lvl1pPr>
              <a:defRPr sz="1530"/>
            </a:lvl1pPr>
            <a:lvl2pPr>
              <a:defRPr sz="1360"/>
            </a:lvl2pPr>
            <a:lvl3pPr>
              <a:defRPr sz="1190"/>
            </a:lvl3pPr>
            <a:lvl4pPr>
              <a:defRPr sz="1020"/>
            </a:lvl4pPr>
            <a:lvl5pPr>
              <a:defRPr sz="1020"/>
            </a:lvl5pPr>
            <a:lvl6pPr>
              <a:defRPr sz="1020"/>
            </a:lvl6pPr>
            <a:lvl7pPr>
              <a:defRPr sz="1020"/>
            </a:lvl7pPr>
            <a:lvl8pPr>
              <a:defRPr sz="1020"/>
            </a:lvl8pPr>
            <a:lvl9pPr>
              <a:defRPr sz="10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20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894082"/>
            <a:ext cx="5395556" cy="19371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" y="3169442"/>
            <a:ext cx="2627071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/>
            </a:lvl1pPr>
            <a:lvl2pPr marL="388664" indent="0">
              <a:buNone/>
              <a:defRPr sz="1700" b="1"/>
            </a:lvl2pPr>
            <a:lvl3pPr marL="777329" indent="0">
              <a:buNone/>
              <a:defRPr sz="1530" b="1"/>
            </a:lvl3pPr>
            <a:lvl4pPr marL="1165993" indent="0">
              <a:buNone/>
              <a:defRPr sz="1360" b="1"/>
            </a:lvl4pPr>
            <a:lvl5pPr marL="1554658" indent="0">
              <a:buNone/>
              <a:defRPr sz="1360" b="1"/>
            </a:lvl5pPr>
            <a:lvl6pPr marL="1943322" indent="0">
              <a:buNone/>
              <a:defRPr sz="1360" b="1"/>
            </a:lvl6pPr>
            <a:lvl7pPr marL="2331986" indent="0">
              <a:buNone/>
              <a:defRPr sz="1360" b="1"/>
            </a:lvl7pPr>
            <a:lvl8pPr marL="2720651" indent="0">
              <a:buNone/>
              <a:defRPr sz="1360" b="1"/>
            </a:lvl8pPr>
            <a:lvl9pPr marL="3109315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" y="4014628"/>
            <a:ext cx="2627071" cy="484603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6645" y="3169442"/>
            <a:ext cx="2627071" cy="845184"/>
          </a:xfrm>
        </p:spPr>
        <p:txBody>
          <a:bodyPr anchor="b">
            <a:noAutofit/>
          </a:bodyPr>
          <a:lstStyle>
            <a:lvl1pPr marL="0" indent="0">
              <a:buNone/>
              <a:defRPr sz="2040" b="0"/>
            </a:lvl1pPr>
            <a:lvl2pPr marL="388664" indent="0">
              <a:buNone/>
              <a:defRPr sz="1700" b="1"/>
            </a:lvl2pPr>
            <a:lvl3pPr marL="777329" indent="0">
              <a:buNone/>
              <a:defRPr sz="1530" b="1"/>
            </a:lvl3pPr>
            <a:lvl4pPr marL="1165993" indent="0">
              <a:buNone/>
              <a:defRPr sz="1360" b="1"/>
            </a:lvl4pPr>
            <a:lvl5pPr marL="1554658" indent="0">
              <a:buNone/>
              <a:defRPr sz="1360" b="1"/>
            </a:lvl5pPr>
            <a:lvl6pPr marL="1943322" indent="0">
              <a:buNone/>
              <a:defRPr sz="1360" b="1"/>
            </a:lvl6pPr>
            <a:lvl7pPr marL="2331986" indent="0">
              <a:buNone/>
              <a:defRPr sz="1360" b="1"/>
            </a:lvl7pPr>
            <a:lvl8pPr marL="2720651" indent="0">
              <a:buNone/>
              <a:defRPr sz="1360" b="1"/>
            </a:lvl8pPr>
            <a:lvl9pPr marL="3109315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6645" y="4014628"/>
            <a:ext cx="2627071" cy="484603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0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894082"/>
            <a:ext cx="5395557" cy="1937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0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" y="2197955"/>
            <a:ext cx="2371655" cy="1875083"/>
          </a:xfrm>
        </p:spPr>
        <p:txBody>
          <a:bodyPr anchor="b">
            <a:normAutofit/>
          </a:bodyPr>
          <a:lstStyle>
            <a:lvl1pPr>
              <a:defRPr sz="1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5585" y="755226"/>
            <a:ext cx="2878131" cy="810544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" y="4073037"/>
            <a:ext cx="2371655" cy="3790525"/>
          </a:xfrm>
        </p:spPr>
        <p:txBody>
          <a:bodyPr>
            <a:normAutofit/>
          </a:bodyPr>
          <a:lstStyle>
            <a:lvl1pPr marL="0" indent="0">
              <a:buNone/>
              <a:defRPr sz="1190"/>
            </a:lvl1pPr>
            <a:lvl2pPr marL="291499" indent="0">
              <a:buNone/>
              <a:defRPr sz="893"/>
            </a:lvl2pPr>
            <a:lvl3pPr marL="582997" indent="0">
              <a:buNone/>
              <a:defRPr sz="765"/>
            </a:lvl3pPr>
            <a:lvl4pPr marL="874495" indent="0">
              <a:buNone/>
              <a:defRPr sz="638"/>
            </a:lvl4pPr>
            <a:lvl5pPr marL="1165993" indent="0">
              <a:buNone/>
              <a:defRPr sz="638"/>
            </a:lvl5pPr>
            <a:lvl6pPr marL="1457492" indent="0">
              <a:buNone/>
              <a:defRPr sz="638"/>
            </a:lvl6pPr>
            <a:lvl7pPr marL="1748990" indent="0">
              <a:buNone/>
              <a:defRPr sz="638"/>
            </a:lvl7pPr>
            <a:lvl8pPr marL="2040488" indent="0">
              <a:buNone/>
              <a:defRPr sz="638"/>
            </a:lvl8pPr>
            <a:lvl9pPr marL="2331986" indent="0">
              <a:buNone/>
              <a:defRPr sz="63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3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59" y="7040880"/>
            <a:ext cx="5395557" cy="831216"/>
          </a:xfrm>
        </p:spPr>
        <p:txBody>
          <a:bodyPr anchor="b">
            <a:normAutofit/>
          </a:bodyPr>
          <a:lstStyle>
            <a:lvl1pPr algn="l">
              <a:defRPr sz="20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59" y="894080"/>
            <a:ext cx="5395557" cy="5640386"/>
          </a:xfrm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64" indent="0">
              <a:buNone/>
              <a:defRPr sz="1360"/>
            </a:lvl2pPr>
            <a:lvl3pPr marL="777329" indent="0">
              <a:buNone/>
              <a:defRPr sz="1360"/>
            </a:lvl3pPr>
            <a:lvl4pPr marL="1165993" indent="0">
              <a:buNone/>
              <a:defRPr sz="1360"/>
            </a:lvl4pPr>
            <a:lvl5pPr marL="1554658" indent="0">
              <a:buNone/>
              <a:defRPr sz="1360"/>
            </a:lvl5pPr>
            <a:lvl6pPr marL="1943322" indent="0">
              <a:buNone/>
              <a:defRPr sz="1360"/>
            </a:lvl6pPr>
            <a:lvl7pPr marL="2331986" indent="0">
              <a:buNone/>
              <a:defRPr sz="1360"/>
            </a:lvl7pPr>
            <a:lvl8pPr marL="2720651" indent="0">
              <a:buNone/>
              <a:defRPr sz="1360"/>
            </a:lvl8pPr>
            <a:lvl9pPr marL="3109315" indent="0">
              <a:buNone/>
              <a:defRPr sz="136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59" y="7872098"/>
            <a:ext cx="5395557" cy="988569"/>
          </a:xfrm>
        </p:spPr>
        <p:txBody>
          <a:bodyPr>
            <a:normAutofit/>
          </a:bodyPr>
          <a:lstStyle>
            <a:lvl1pPr marL="0" indent="0">
              <a:buNone/>
              <a:defRPr sz="1020"/>
            </a:lvl1pPr>
            <a:lvl2pPr marL="388664" indent="0">
              <a:buNone/>
              <a:defRPr sz="1020"/>
            </a:lvl2pPr>
            <a:lvl3pPr marL="777329" indent="0">
              <a:buNone/>
              <a:defRPr sz="850"/>
            </a:lvl3pPr>
            <a:lvl4pPr marL="1165993" indent="0">
              <a:buNone/>
              <a:defRPr sz="765"/>
            </a:lvl4pPr>
            <a:lvl5pPr marL="1554658" indent="0">
              <a:buNone/>
              <a:defRPr sz="765"/>
            </a:lvl5pPr>
            <a:lvl6pPr marL="1943322" indent="0">
              <a:buNone/>
              <a:defRPr sz="765"/>
            </a:lvl6pPr>
            <a:lvl7pPr marL="2331986" indent="0">
              <a:buNone/>
              <a:defRPr sz="765"/>
            </a:lvl7pPr>
            <a:lvl8pPr marL="2720651" indent="0">
              <a:buNone/>
              <a:defRPr sz="765"/>
            </a:lvl8pPr>
            <a:lvl9pPr marL="3109315" indent="0">
              <a:buNone/>
              <a:defRPr sz="76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8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196" y="-12419"/>
            <a:ext cx="7794334" cy="1008323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160" y="894082"/>
            <a:ext cx="5395556" cy="1937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59" y="3168866"/>
            <a:ext cx="5395557" cy="569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94469" y="8860668"/>
            <a:ext cx="58151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" y="8860668"/>
            <a:ext cx="392952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77975" y="8860668"/>
            <a:ext cx="43574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4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88664" rtl="0" eaLnBrk="1" latinLnBrk="0" hangingPunct="1">
        <a:spcBef>
          <a:spcPct val="0"/>
        </a:spcBef>
        <a:buNone/>
        <a:defRPr sz="306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91499" indent="-291499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3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1580" indent="-242916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71661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60325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48990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137654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526319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14983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03647" indent="-194332" algn="l" defTabSz="388664" rtl="0" eaLnBrk="1" latinLnBrk="0" hangingPunct="1">
        <a:spcBef>
          <a:spcPts val="8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64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329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993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658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322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986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651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9315" algn="l" defTabSz="388664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5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Kronos 8.1</a:t>
            </a:r>
            <a:br>
              <a:rPr lang="en-US" dirty="0" smtClean="0"/>
            </a:br>
            <a:r>
              <a:rPr lang="en-US" sz="3825" dirty="0"/>
              <a:t>Workforce Time Keeper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Cleveland State University  </a:t>
            </a:r>
          </a:p>
          <a:p>
            <a:r>
              <a:rPr lang="en-US" dirty="0" smtClean="0"/>
              <a:t>Hourly employees clock in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4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403" y="4321404"/>
            <a:ext cx="2260365" cy="1143965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sp>
        <p:nvSpPr>
          <p:cNvPr id="2057" name="Line 9"/>
          <p:cNvSpPr>
            <a:spLocks noChangeShapeType="1"/>
          </p:cNvSpPr>
          <p:nvPr/>
        </p:nvSpPr>
        <p:spPr bwMode="auto">
          <a:xfrm flipH="1">
            <a:off x="3627439" y="7573545"/>
            <a:ext cx="2332037" cy="4191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Text Box 21" descr="bubble"/>
          <p:cNvSpPr txBox="1">
            <a:spLocks noChangeArrowheads="1"/>
          </p:cNvSpPr>
          <p:nvPr/>
        </p:nvSpPr>
        <p:spPr bwMode="auto">
          <a:xfrm>
            <a:off x="676024" y="2460641"/>
            <a:ext cx="2476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9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070" name="Text Box 22" descr="bubble"/>
          <p:cNvSpPr txBox="1">
            <a:spLocks noChangeArrowheads="1"/>
          </p:cNvSpPr>
          <p:nvPr/>
        </p:nvSpPr>
        <p:spPr bwMode="auto">
          <a:xfrm>
            <a:off x="228600" y="154655"/>
            <a:ext cx="1528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err="1">
                <a:solidFill>
                  <a:srgbClr val="006600"/>
                </a:solidFill>
              </a:rPr>
              <a:t>myTime</a:t>
            </a:r>
            <a:endParaRPr lang="en-US" altLang="en-US" sz="1000" dirty="0">
              <a:solidFill>
                <a:srgbClr val="006600"/>
              </a:solidFill>
            </a:endParaRPr>
          </a:p>
        </p:txBody>
      </p:sp>
      <p:sp>
        <p:nvSpPr>
          <p:cNvPr id="2073" name="Text Box 25" descr="bubble"/>
          <p:cNvSpPr txBox="1">
            <a:spLocks noChangeArrowheads="1"/>
          </p:cNvSpPr>
          <p:nvPr/>
        </p:nvSpPr>
        <p:spPr bwMode="auto">
          <a:xfrm>
            <a:off x="228600" y="540416"/>
            <a:ext cx="32960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 smtClean="0">
                <a:solidFill>
                  <a:srgbClr val="006600"/>
                </a:solidFill>
              </a:rPr>
              <a:t>Classified/Student Hourly (Biweekly)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2074" name="Text Box 26" descr="bubble"/>
          <p:cNvSpPr txBox="1">
            <a:spLocks noChangeArrowheads="1"/>
          </p:cNvSpPr>
          <p:nvPr/>
        </p:nvSpPr>
        <p:spPr bwMode="auto">
          <a:xfrm>
            <a:off x="233865" y="1347968"/>
            <a:ext cx="15540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US" altLang="en-US" dirty="0" smtClean="0">
                <a:solidFill>
                  <a:srgbClr val="006600"/>
                </a:solidFill>
              </a:rPr>
              <a:t>Log on to </a:t>
            </a:r>
            <a:r>
              <a:rPr lang="en-US" altLang="en-US" dirty="0" err="1" smtClean="0">
                <a:solidFill>
                  <a:srgbClr val="006600"/>
                </a:solidFill>
              </a:rPr>
              <a:t>myTime</a:t>
            </a:r>
            <a:r>
              <a:rPr lang="en-US" altLang="en-US" dirty="0" smtClean="0">
                <a:solidFill>
                  <a:srgbClr val="006600"/>
                </a:solidFill>
              </a:rPr>
              <a:t>.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228600" y="1335316"/>
            <a:ext cx="5410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77" name="Text Box 29" descr="bubble"/>
          <p:cNvSpPr txBox="1">
            <a:spLocks noChangeArrowheads="1"/>
          </p:cNvSpPr>
          <p:nvPr/>
        </p:nvSpPr>
        <p:spPr bwMode="auto">
          <a:xfrm>
            <a:off x="161925" y="1754416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/>
          </a:p>
        </p:txBody>
      </p:sp>
      <p:sp>
        <p:nvSpPr>
          <p:cNvPr id="2090" name="Text Box 42" descr="bubble"/>
          <p:cNvSpPr txBox="1">
            <a:spLocks noChangeArrowheads="1"/>
          </p:cNvSpPr>
          <p:nvPr/>
        </p:nvSpPr>
        <p:spPr bwMode="auto">
          <a:xfrm>
            <a:off x="85725" y="2781300"/>
            <a:ext cx="2476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90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2168" name="Picture 1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511" y="318016"/>
            <a:ext cx="180498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7" name="Text Box 39" descr="bubble"/>
          <p:cNvSpPr txBox="1">
            <a:spLocks noChangeArrowheads="1"/>
          </p:cNvSpPr>
          <p:nvPr/>
        </p:nvSpPr>
        <p:spPr bwMode="auto">
          <a:xfrm>
            <a:off x="161925" y="2180461"/>
            <a:ext cx="2476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9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3" name="Text Box 26" descr="bubble"/>
          <p:cNvSpPr txBox="1">
            <a:spLocks noChangeArrowheads="1"/>
          </p:cNvSpPr>
          <p:nvPr/>
        </p:nvSpPr>
        <p:spPr bwMode="auto">
          <a:xfrm>
            <a:off x="174625" y="3967973"/>
            <a:ext cx="58480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US" altLang="en-US" dirty="0" smtClean="0">
                <a:solidFill>
                  <a:srgbClr val="006600"/>
                </a:solidFill>
              </a:rPr>
              <a:t>Supervisors:  access the My Information tab (non supervisors skip this step). 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375" y="1773583"/>
            <a:ext cx="387985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Open your web browser, </a:t>
            </a:r>
            <a:r>
              <a:rPr lang="en-US" alt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navigate to </a:t>
            </a:r>
            <a:r>
              <a:rPr lang="en-US" altLang="en-US" sz="900" dirty="0">
                <a:ea typeface="Times New Roman" panose="02020603050405020304" pitchFamily="18" charset="0"/>
                <a:cs typeface="Arial" panose="020B0604020202020204" pitchFamily="34" charset="0"/>
              </a:rPr>
              <a:t>CSUOHIO.EDU</a:t>
            </a:r>
            <a:r>
              <a:rPr lang="en-US" alt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, and click the MYCSU tab.</a:t>
            </a:r>
          </a:p>
          <a:p>
            <a:pPr marL="22860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Click on </a:t>
            </a:r>
            <a:r>
              <a:rPr lang="en-US" sz="900" dirty="0">
                <a:ea typeface="Times New Roman" panose="02020603050405020304" pitchFamily="18" charset="0"/>
                <a:cs typeface="Arial" panose="020B0604020202020204" pitchFamily="34" charset="0"/>
              </a:rPr>
              <a:t>Employee Self-Service </a:t>
            </a: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in the blue column and select </a:t>
            </a:r>
            <a:r>
              <a:rPr lang="en-US" sz="900" dirty="0" err="1">
                <a:ea typeface="Times New Roman" panose="02020603050405020304" pitchFamily="18" charset="0"/>
                <a:cs typeface="Arial" panose="020B0604020202020204" pitchFamily="34" charset="0"/>
              </a:rPr>
              <a:t>myTime</a:t>
            </a: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2860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Enter your </a:t>
            </a: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CSU </a:t>
            </a: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ID and </a:t>
            </a: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password</a:t>
            </a:r>
            <a:r>
              <a:rPr 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, then click the </a:t>
            </a:r>
            <a:r>
              <a:rPr 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Sign In </a:t>
            </a: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box.</a:t>
            </a:r>
            <a:endParaRPr lang="en-US" sz="900" b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98450" y="4322129"/>
            <a:ext cx="3726510" cy="570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In the top left corner, click the plus sign next to the </a:t>
            </a:r>
            <a:r>
              <a:rPr 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Manage My Department </a:t>
            </a: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tab.</a:t>
            </a:r>
          </a:p>
          <a:p>
            <a:pPr marL="2286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Select </a:t>
            </a:r>
            <a:r>
              <a:rPr 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My Information </a:t>
            </a: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from the list.</a:t>
            </a:r>
          </a:p>
        </p:txBody>
      </p:sp>
      <p:sp>
        <p:nvSpPr>
          <p:cNvPr id="41" name="Text Box 26" descr="bubble"/>
          <p:cNvSpPr txBox="1">
            <a:spLocks noChangeArrowheads="1"/>
          </p:cNvSpPr>
          <p:nvPr/>
        </p:nvSpPr>
        <p:spPr bwMode="auto">
          <a:xfrm>
            <a:off x="161926" y="6227476"/>
            <a:ext cx="291182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US" altLang="en-US" dirty="0" smtClean="0">
                <a:solidFill>
                  <a:srgbClr val="006600"/>
                </a:solidFill>
              </a:rPr>
              <a:t>Record your Timestamp (Single Job).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5704" y="6650797"/>
            <a:ext cx="2728045" cy="570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Click </a:t>
            </a:r>
            <a:r>
              <a:rPr 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Record Timestamp</a:t>
            </a:r>
            <a:r>
              <a:rPr 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  The Timestamp will be displayed.</a:t>
            </a:r>
            <a:endParaRPr lang="en-US" sz="900" b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sz="900" b="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8" name="Line 140"/>
          <p:cNvSpPr>
            <a:spLocks noChangeShapeType="1"/>
          </p:cNvSpPr>
          <p:nvPr/>
        </p:nvSpPr>
        <p:spPr bwMode="auto">
          <a:xfrm>
            <a:off x="5902512" y="4920011"/>
            <a:ext cx="943324" cy="450398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2250" y="1816646"/>
            <a:ext cx="2643981" cy="1255447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3174" y="6705600"/>
            <a:ext cx="3346673" cy="1759067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sp>
        <p:nvSpPr>
          <p:cNvPr id="34" name="Line 140"/>
          <p:cNvSpPr>
            <a:spLocks noChangeShapeType="1"/>
          </p:cNvSpPr>
          <p:nvPr/>
        </p:nvSpPr>
        <p:spPr bwMode="auto">
          <a:xfrm>
            <a:off x="6001746" y="8344765"/>
            <a:ext cx="814707" cy="324517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30" name="Line 140"/>
          <p:cNvSpPr>
            <a:spLocks noChangeShapeType="1"/>
          </p:cNvSpPr>
          <p:nvPr/>
        </p:nvSpPr>
        <p:spPr bwMode="auto">
          <a:xfrm>
            <a:off x="6473408" y="7601480"/>
            <a:ext cx="814707" cy="324517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5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945726" y="7880280"/>
            <a:ext cx="5410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232" name="Text Box 88" descr="bubble"/>
          <p:cNvSpPr txBox="1">
            <a:spLocks noChangeArrowheads="1"/>
          </p:cNvSpPr>
          <p:nvPr/>
        </p:nvSpPr>
        <p:spPr bwMode="auto">
          <a:xfrm>
            <a:off x="300165" y="8252194"/>
            <a:ext cx="3759298" cy="23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Click the </a:t>
            </a:r>
            <a:r>
              <a:rPr lang="en-US" altLang="en-US" sz="900" dirty="0">
                <a:ea typeface="Times New Roman" panose="02020603050405020304" pitchFamily="18" charset="0"/>
                <a:cs typeface="Arial" panose="020B0604020202020204" pitchFamily="34" charset="0"/>
              </a:rPr>
              <a:t>Sign Out</a:t>
            </a:r>
            <a:r>
              <a:rPr lang="en-US" altLang="en-US" sz="900" b="0" dirty="0">
                <a:ea typeface="Times New Roman" panose="02020603050405020304" pitchFamily="18" charset="0"/>
                <a:cs typeface="Arial" panose="020B0604020202020204" pitchFamily="34" charset="0"/>
              </a:rPr>
              <a:t> link below your name </a:t>
            </a:r>
            <a:r>
              <a:rPr lang="en-US" alt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in the top right corner.</a:t>
            </a:r>
            <a:endParaRPr lang="en-US" altLang="en-US" sz="900" b="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233" name="Text Box 89" descr="bubble"/>
          <p:cNvSpPr txBox="1">
            <a:spLocks noChangeArrowheads="1"/>
          </p:cNvSpPr>
          <p:nvPr/>
        </p:nvSpPr>
        <p:spPr bwMode="auto">
          <a:xfrm>
            <a:off x="196426" y="7930084"/>
            <a:ext cx="11308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US" altLang="en-US" dirty="0" smtClean="0">
                <a:solidFill>
                  <a:srgbClr val="006600"/>
                </a:solidFill>
              </a:rPr>
              <a:t>Exit </a:t>
            </a:r>
            <a:r>
              <a:rPr lang="en-US" altLang="en-US" dirty="0" err="1" smtClean="0">
                <a:solidFill>
                  <a:srgbClr val="006600"/>
                </a:solidFill>
              </a:rPr>
              <a:t>myTime</a:t>
            </a:r>
            <a:r>
              <a:rPr lang="en-US" altLang="en-US" dirty="0" smtClean="0">
                <a:solidFill>
                  <a:srgbClr val="006600"/>
                </a:solidFill>
              </a:rPr>
              <a:t>.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62" name="Text Box 22" descr="bubble"/>
          <p:cNvSpPr txBox="1">
            <a:spLocks noChangeArrowheads="1"/>
          </p:cNvSpPr>
          <p:nvPr/>
        </p:nvSpPr>
        <p:spPr bwMode="auto">
          <a:xfrm>
            <a:off x="228600" y="154655"/>
            <a:ext cx="1528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 err="1">
                <a:solidFill>
                  <a:srgbClr val="006600"/>
                </a:solidFill>
              </a:rPr>
              <a:t>myTime</a:t>
            </a:r>
            <a:endParaRPr lang="en-US" altLang="en-US" sz="1000" dirty="0">
              <a:solidFill>
                <a:srgbClr val="006600"/>
              </a:solidFill>
            </a:endParaRPr>
          </a:p>
        </p:txBody>
      </p:sp>
      <p:sp>
        <p:nvSpPr>
          <p:cNvPr id="63" name="Text Box 25" descr="bubble"/>
          <p:cNvSpPr txBox="1">
            <a:spLocks noChangeArrowheads="1"/>
          </p:cNvSpPr>
          <p:nvPr/>
        </p:nvSpPr>
        <p:spPr bwMode="auto">
          <a:xfrm>
            <a:off x="228600" y="540416"/>
            <a:ext cx="41985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 smtClean="0">
                <a:solidFill>
                  <a:srgbClr val="006600"/>
                </a:solidFill>
              </a:rPr>
              <a:t>Classified/Student Hourly (Biweekly) continued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64" name="Line 27"/>
          <p:cNvSpPr>
            <a:spLocks noChangeShapeType="1"/>
          </p:cNvSpPr>
          <p:nvPr/>
        </p:nvSpPr>
        <p:spPr bwMode="auto">
          <a:xfrm>
            <a:off x="228600" y="914400"/>
            <a:ext cx="5410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5" name="Picture 1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511" y="318016"/>
            <a:ext cx="180498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Line 140"/>
          <p:cNvSpPr>
            <a:spLocks noChangeShapeType="1"/>
          </p:cNvSpPr>
          <p:nvPr/>
        </p:nvSpPr>
        <p:spPr bwMode="auto">
          <a:xfrm flipV="1">
            <a:off x="5796708" y="7500746"/>
            <a:ext cx="559218" cy="472092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2918" y="7972838"/>
            <a:ext cx="1619250" cy="859448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209692" y="1898853"/>
            <a:ext cx="3270231" cy="39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Click the drop down arrow on the </a:t>
            </a:r>
            <a:r>
              <a:rPr lang="en-US" alt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Transfer</a:t>
            </a:r>
            <a:r>
              <a:rPr lang="en-US" alt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box to see the list of your jobs.  Select the correct job.</a:t>
            </a:r>
            <a:endParaRPr lang="en-US" altLang="en-US" sz="900" b="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 Box 26" descr="bubble"/>
          <p:cNvSpPr txBox="1">
            <a:spLocks noChangeArrowheads="1"/>
          </p:cNvSpPr>
          <p:nvPr/>
        </p:nvSpPr>
        <p:spPr bwMode="auto">
          <a:xfrm>
            <a:off x="171885" y="1303862"/>
            <a:ext cx="31170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US" altLang="en-US" dirty="0">
                <a:solidFill>
                  <a:srgbClr val="006600"/>
                </a:solidFill>
              </a:rPr>
              <a:t>Record your Timestamp </a:t>
            </a:r>
            <a:r>
              <a:rPr lang="en-US" altLang="en-US" dirty="0" smtClean="0">
                <a:solidFill>
                  <a:srgbClr val="006600"/>
                </a:solidFill>
              </a:rPr>
              <a:t>(Multiple Jobs).</a:t>
            </a:r>
            <a:endParaRPr lang="en-US" altLang="en-US" dirty="0">
              <a:solidFill>
                <a:srgbClr val="0066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6555" y="1227727"/>
            <a:ext cx="3657399" cy="1992412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5908" y="3479668"/>
            <a:ext cx="3658046" cy="1772961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95908" y="5547753"/>
            <a:ext cx="3661613" cy="1715287"/>
          </a:xfrm>
          <a:prstGeom prst="rect">
            <a:avLst/>
          </a:prstGeom>
          <a:noFill/>
          <a:ln w="25400">
            <a:solidFill>
              <a:srgbClr val="F02E00"/>
            </a:solidFill>
            <a:round/>
            <a:headEnd type="triangle" w="sm" len="sm"/>
            <a:tailEnd type="none" w="sm" len="sm"/>
          </a:ln>
          <a:effectLst/>
        </p:spPr>
      </p:pic>
      <p:sp>
        <p:nvSpPr>
          <p:cNvPr id="27" name="Rectangle 26"/>
          <p:cNvSpPr/>
          <p:nvPr/>
        </p:nvSpPr>
        <p:spPr>
          <a:xfrm>
            <a:off x="300165" y="3675134"/>
            <a:ext cx="327023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alt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Click </a:t>
            </a:r>
            <a:r>
              <a:rPr lang="en-US" altLang="en-US" sz="9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Record Timestamp</a:t>
            </a:r>
            <a:r>
              <a:rPr lang="en-US" altLang="en-US" sz="9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  The Timestamp for the job you selected will be displayed.	</a:t>
            </a:r>
            <a:endParaRPr lang="en-US" altLang="en-US" sz="900" b="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Line 140"/>
          <p:cNvSpPr>
            <a:spLocks noChangeShapeType="1"/>
          </p:cNvSpPr>
          <p:nvPr/>
        </p:nvSpPr>
        <p:spPr bwMode="auto">
          <a:xfrm>
            <a:off x="6349005" y="5116839"/>
            <a:ext cx="814707" cy="324517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Line 140"/>
          <p:cNvSpPr>
            <a:spLocks noChangeShapeType="1"/>
          </p:cNvSpPr>
          <p:nvPr/>
        </p:nvSpPr>
        <p:spPr bwMode="auto">
          <a:xfrm>
            <a:off x="6759892" y="6242198"/>
            <a:ext cx="491607" cy="247492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30" name="Line 140"/>
          <p:cNvSpPr>
            <a:spLocks noChangeShapeType="1"/>
          </p:cNvSpPr>
          <p:nvPr/>
        </p:nvSpPr>
        <p:spPr bwMode="auto">
          <a:xfrm>
            <a:off x="6497795" y="2622612"/>
            <a:ext cx="436406" cy="185398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31" name="Line 140"/>
          <p:cNvSpPr>
            <a:spLocks noChangeShapeType="1"/>
          </p:cNvSpPr>
          <p:nvPr/>
        </p:nvSpPr>
        <p:spPr bwMode="auto">
          <a:xfrm>
            <a:off x="6434778" y="2913466"/>
            <a:ext cx="814707" cy="324517"/>
          </a:xfrm>
          <a:prstGeom prst="line">
            <a:avLst/>
          </a:prstGeom>
          <a:noFill/>
          <a:ln w="38100">
            <a:solidFill>
              <a:srgbClr val="F02E00"/>
            </a:solidFill>
            <a:round/>
            <a:headEnd type="triangle" w="lg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79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2" descr="bubble"/>
          <p:cNvSpPr txBox="1">
            <a:spLocks noChangeArrowheads="1"/>
          </p:cNvSpPr>
          <p:nvPr/>
        </p:nvSpPr>
        <p:spPr bwMode="auto">
          <a:xfrm>
            <a:off x="304800" y="76201"/>
            <a:ext cx="1528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006600"/>
                </a:solidFill>
              </a:rPr>
              <a:t>myTime</a:t>
            </a:r>
            <a:endParaRPr lang="en-US" altLang="en-US" sz="1000" dirty="0">
              <a:solidFill>
                <a:srgbClr val="006600"/>
              </a:solidFill>
            </a:endParaRPr>
          </a:p>
        </p:txBody>
      </p:sp>
      <p:sp>
        <p:nvSpPr>
          <p:cNvPr id="3075" name="Text Box 25" descr="bubble"/>
          <p:cNvSpPr txBox="1">
            <a:spLocks noChangeArrowheads="1"/>
          </p:cNvSpPr>
          <p:nvPr/>
        </p:nvSpPr>
        <p:spPr bwMode="auto">
          <a:xfrm>
            <a:off x="304800" y="512762"/>
            <a:ext cx="1130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1400">
                <a:solidFill>
                  <a:srgbClr val="006600"/>
                </a:solidFill>
              </a:rPr>
              <a:t>Time Clock</a:t>
            </a:r>
          </a:p>
        </p:txBody>
      </p:sp>
      <p:sp>
        <p:nvSpPr>
          <p:cNvPr id="3076" name="Line 27"/>
          <p:cNvSpPr>
            <a:spLocks noChangeShapeType="1"/>
          </p:cNvSpPr>
          <p:nvPr/>
        </p:nvSpPr>
        <p:spPr bwMode="auto">
          <a:xfrm>
            <a:off x="228600" y="914400"/>
            <a:ext cx="5410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077" name="Picture 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75" y="355600"/>
            <a:ext cx="180498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228" descr="bubble"/>
          <p:cNvSpPr txBox="1">
            <a:spLocks noChangeArrowheads="1"/>
          </p:cNvSpPr>
          <p:nvPr/>
        </p:nvSpPr>
        <p:spPr bwMode="auto">
          <a:xfrm>
            <a:off x="2085975" y="111760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79" name="Text Box 229" descr="custbubble"/>
          <p:cNvSpPr txBox="1">
            <a:spLocks noChangeArrowheads="1"/>
          </p:cNvSpPr>
          <p:nvPr/>
        </p:nvSpPr>
        <p:spPr bwMode="auto">
          <a:xfrm>
            <a:off x="6172200" y="1884363"/>
            <a:ext cx="1466850" cy="16256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Status Indicator Lights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The green light notifies the employee the punch was accepted at the Timekeeper Terminal.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An orange light notifies the employee the punch was not been accepted at the Timekeeper Terminal.  </a:t>
            </a:r>
          </a:p>
        </p:txBody>
      </p:sp>
      <p:sp>
        <p:nvSpPr>
          <p:cNvPr id="3080" name="Text Box 230" descr="custbubble"/>
          <p:cNvSpPr txBox="1">
            <a:spLocks noChangeArrowheads="1"/>
          </p:cNvSpPr>
          <p:nvPr/>
        </p:nvSpPr>
        <p:spPr bwMode="auto">
          <a:xfrm>
            <a:off x="6172200" y="3849688"/>
            <a:ext cx="1466850" cy="13970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Clock Display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Displays current date, time and soft key labels.  When a punch is successful the employee’s name or ID number is displayed.  If a punch is unsuccessful an error message displays.  </a:t>
            </a:r>
          </a:p>
        </p:txBody>
      </p:sp>
      <p:sp>
        <p:nvSpPr>
          <p:cNvPr id="3081" name="Text Box 231" descr="custbubble"/>
          <p:cNvSpPr txBox="1">
            <a:spLocks noChangeArrowheads="1"/>
          </p:cNvSpPr>
          <p:nvPr/>
        </p:nvSpPr>
        <p:spPr bwMode="auto">
          <a:xfrm>
            <a:off x="6172200" y="1066800"/>
            <a:ext cx="1466850" cy="7874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Soft Keys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Soft keys are used to perform functions using the Time Clock. </a:t>
            </a:r>
          </a:p>
        </p:txBody>
      </p:sp>
      <p:sp>
        <p:nvSpPr>
          <p:cNvPr id="3082" name="Text Box 232" descr="custbubble"/>
          <p:cNvSpPr txBox="1">
            <a:spLocks noChangeArrowheads="1"/>
          </p:cNvSpPr>
          <p:nvPr/>
        </p:nvSpPr>
        <p:spPr bwMode="auto">
          <a:xfrm>
            <a:off x="6172200" y="7265988"/>
            <a:ext cx="1466850" cy="9398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Numeric Key Pad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The key pad is used for data entry when performing functions and transactions at the terminal.  </a:t>
            </a:r>
          </a:p>
        </p:txBody>
      </p:sp>
      <p:sp>
        <p:nvSpPr>
          <p:cNvPr id="3083" name="Text Box 233" descr="custbubble"/>
          <p:cNvSpPr txBox="1">
            <a:spLocks noChangeArrowheads="1"/>
          </p:cNvSpPr>
          <p:nvPr/>
        </p:nvSpPr>
        <p:spPr bwMode="auto">
          <a:xfrm>
            <a:off x="6172200" y="5294313"/>
            <a:ext cx="1466850" cy="7874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Navigation Keys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Navigation keys are used to move within fields and scroll through lists.</a:t>
            </a:r>
          </a:p>
        </p:txBody>
      </p:sp>
      <p:sp>
        <p:nvSpPr>
          <p:cNvPr id="3084" name="Text Box 234" descr="custbubble"/>
          <p:cNvSpPr txBox="1">
            <a:spLocks noChangeArrowheads="1"/>
          </p:cNvSpPr>
          <p:nvPr/>
        </p:nvSpPr>
        <p:spPr bwMode="auto">
          <a:xfrm>
            <a:off x="6172200" y="6127750"/>
            <a:ext cx="1466850" cy="10922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Additional Keys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The </a:t>
            </a:r>
            <a:r>
              <a:rPr lang="en-US" altLang="en-US" sz="1000">
                <a:latin typeface="Arial Narrow" panose="020B0606020202030204" pitchFamily="34" charset="0"/>
              </a:rPr>
              <a:t>Escape</a:t>
            </a:r>
            <a:r>
              <a:rPr lang="en-US" altLang="en-US" sz="1000" b="0">
                <a:latin typeface="Arial Narrow" panose="020B0606020202030204" pitchFamily="34" charset="0"/>
              </a:rPr>
              <a:t>, </a:t>
            </a:r>
            <a:r>
              <a:rPr lang="en-US" altLang="en-US" sz="1000">
                <a:latin typeface="Arial Narrow" panose="020B0606020202030204" pitchFamily="34" charset="0"/>
              </a:rPr>
              <a:t>Help</a:t>
            </a:r>
            <a:r>
              <a:rPr lang="en-US" altLang="en-US" sz="1000" b="0">
                <a:latin typeface="Arial Narrow" panose="020B0606020202030204" pitchFamily="34" charset="0"/>
              </a:rPr>
              <a:t>, </a:t>
            </a:r>
            <a:r>
              <a:rPr lang="en-US" altLang="en-US" sz="1000">
                <a:latin typeface="Arial Narrow" panose="020B0606020202030204" pitchFamily="34" charset="0"/>
              </a:rPr>
              <a:t>Backspac</a:t>
            </a:r>
            <a:r>
              <a:rPr lang="en-US" altLang="en-US" sz="1000" b="0">
                <a:latin typeface="Arial Narrow" panose="020B0606020202030204" pitchFamily="34" charset="0"/>
              </a:rPr>
              <a:t>e, </a:t>
            </a:r>
            <a:r>
              <a:rPr lang="en-US" altLang="en-US" sz="1000">
                <a:latin typeface="Arial Narrow" panose="020B0606020202030204" pitchFamily="34" charset="0"/>
              </a:rPr>
              <a:t>Clear</a:t>
            </a:r>
            <a:r>
              <a:rPr lang="en-US" altLang="en-US" sz="1000" b="0">
                <a:latin typeface="Arial Narrow" panose="020B0606020202030204" pitchFamily="34" charset="0"/>
              </a:rPr>
              <a:t> and </a:t>
            </a:r>
            <a:r>
              <a:rPr lang="en-US" altLang="en-US" sz="1000">
                <a:latin typeface="Arial Narrow" panose="020B0606020202030204" pitchFamily="34" charset="0"/>
              </a:rPr>
              <a:t>Enter</a:t>
            </a:r>
            <a:r>
              <a:rPr lang="en-US" altLang="en-US" sz="1000" b="0">
                <a:latin typeface="Arial Narrow" panose="020B0606020202030204" pitchFamily="34" charset="0"/>
              </a:rPr>
              <a:t> keys are used in conjunction with different soft key tasks.</a:t>
            </a:r>
          </a:p>
        </p:txBody>
      </p:sp>
      <p:sp>
        <p:nvSpPr>
          <p:cNvPr id="3085" name="Line 235"/>
          <p:cNvSpPr>
            <a:spLocks noChangeShapeType="1"/>
          </p:cNvSpPr>
          <p:nvPr/>
        </p:nvSpPr>
        <p:spPr bwMode="auto">
          <a:xfrm flipH="1">
            <a:off x="1066800" y="1219200"/>
            <a:ext cx="51054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6" name="Line 236"/>
          <p:cNvSpPr>
            <a:spLocks noChangeShapeType="1"/>
          </p:cNvSpPr>
          <p:nvPr/>
        </p:nvSpPr>
        <p:spPr bwMode="auto">
          <a:xfrm flipV="1">
            <a:off x="5791200" y="3962400"/>
            <a:ext cx="3810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7" name="Line 237"/>
          <p:cNvSpPr>
            <a:spLocks noChangeShapeType="1"/>
          </p:cNvSpPr>
          <p:nvPr/>
        </p:nvSpPr>
        <p:spPr bwMode="auto">
          <a:xfrm>
            <a:off x="5791200" y="3200400"/>
            <a:ext cx="0" cy="76200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8" name="Rectangle 238"/>
          <p:cNvSpPr>
            <a:spLocks noChangeArrowheads="1"/>
          </p:cNvSpPr>
          <p:nvPr/>
        </p:nvSpPr>
        <p:spPr bwMode="auto">
          <a:xfrm>
            <a:off x="2590800" y="4343400"/>
            <a:ext cx="838200" cy="1295400"/>
          </a:xfrm>
          <a:prstGeom prst="rect">
            <a:avLst/>
          </a:prstGeom>
          <a:noFill/>
          <a:ln w="9525">
            <a:solidFill>
              <a:srgbClr val="F02E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89" name="Line 239"/>
          <p:cNvSpPr>
            <a:spLocks noChangeShapeType="1"/>
          </p:cNvSpPr>
          <p:nvPr/>
        </p:nvSpPr>
        <p:spPr bwMode="auto">
          <a:xfrm flipH="1">
            <a:off x="1905000" y="7315200"/>
            <a:ext cx="42672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90" name="Text Box 240" descr="custbubble"/>
          <p:cNvSpPr txBox="1">
            <a:spLocks noChangeArrowheads="1"/>
          </p:cNvSpPr>
          <p:nvPr/>
        </p:nvSpPr>
        <p:spPr bwMode="auto">
          <a:xfrm>
            <a:off x="6172200" y="3544888"/>
            <a:ext cx="1466850" cy="2540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Badge Reader</a:t>
            </a:r>
            <a:r>
              <a:rPr lang="en-US" altLang="en-US" sz="800" b="0">
                <a:latin typeface="Arial Narrow" panose="020B0606020202030204" pitchFamily="34" charset="0"/>
              </a:rPr>
              <a:t>  </a:t>
            </a:r>
          </a:p>
        </p:txBody>
      </p:sp>
      <p:sp>
        <p:nvSpPr>
          <p:cNvPr id="3091" name="Line 241"/>
          <p:cNvSpPr>
            <a:spLocks noChangeShapeType="1"/>
          </p:cNvSpPr>
          <p:nvPr/>
        </p:nvSpPr>
        <p:spPr bwMode="auto">
          <a:xfrm flipV="1">
            <a:off x="6019800" y="3581400"/>
            <a:ext cx="1524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92" name="Line 242"/>
          <p:cNvSpPr>
            <a:spLocks noChangeShapeType="1"/>
          </p:cNvSpPr>
          <p:nvPr/>
        </p:nvSpPr>
        <p:spPr bwMode="auto">
          <a:xfrm>
            <a:off x="6019800" y="2590800"/>
            <a:ext cx="0" cy="99060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093" name="Picture 243" descr="Terminal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7175"/>
            <a:ext cx="5334000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4" name="Rectangle 244"/>
          <p:cNvSpPr>
            <a:spLocks noChangeArrowheads="1"/>
          </p:cNvSpPr>
          <p:nvPr/>
        </p:nvSpPr>
        <p:spPr bwMode="auto">
          <a:xfrm>
            <a:off x="1295400" y="4800600"/>
            <a:ext cx="1219200" cy="1371600"/>
          </a:xfrm>
          <a:prstGeom prst="rect">
            <a:avLst/>
          </a:prstGeom>
          <a:noFill/>
          <a:ln w="9525">
            <a:solidFill>
              <a:srgbClr val="F02E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95" name="Rectangle 245"/>
          <p:cNvSpPr>
            <a:spLocks noChangeArrowheads="1"/>
          </p:cNvSpPr>
          <p:nvPr/>
        </p:nvSpPr>
        <p:spPr bwMode="auto">
          <a:xfrm>
            <a:off x="4343400" y="1905000"/>
            <a:ext cx="304800" cy="685800"/>
          </a:xfrm>
          <a:prstGeom prst="rect">
            <a:avLst/>
          </a:prstGeom>
          <a:noFill/>
          <a:ln w="9525">
            <a:solidFill>
              <a:srgbClr val="F02E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96" name="Line 246"/>
          <p:cNvSpPr>
            <a:spLocks noChangeShapeType="1"/>
          </p:cNvSpPr>
          <p:nvPr/>
        </p:nvSpPr>
        <p:spPr bwMode="auto">
          <a:xfrm>
            <a:off x="3657600" y="3200400"/>
            <a:ext cx="21336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97" name="Rectangle 248"/>
          <p:cNvSpPr>
            <a:spLocks noChangeArrowheads="1"/>
          </p:cNvSpPr>
          <p:nvPr/>
        </p:nvSpPr>
        <p:spPr bwMode="auto">
          <a:xfrm>
            <a:off x="1524000" y="2286000"/>
            <a:ext cx="2133600" cy="1524000"/>
          </a:xfrm>
          <a:prstGeom prst="rect">
            <a:avLst/>
          </a:prstGeom>
          <a:noFill/>
          <a:ln w="12700">
            <a:solidFill>
              <a:srgbClr val="F02E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98" name="Rectangle 249"/>
          <p:cNvSpPr>
            <a:spLocks noChangeArrowheads="1"/>
          </p:cNvSpPr>
          <p:nvPr/>
        </p:nvSpPr>
        <p:spPr bwMode="auto">
          <a:xfrm>
            <a:off x="2895600" y="4800600"/>
            <a:ext cx="1219200" cy="1371600"/>
          </a:xfrm>
          <a:prstGeom prst="rect">
            <a:avLst/>
          </a:prstGeom>
          <a:noFill/>
          <a:ln w="9525">
            <a:solidFill>
              <a:srgbClr val="F02E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099" name="Line 250"/>
          <p:cNvSpPr>
            <a:spLocks noChangeShapeType="1"/>
          </p:cNvSpPr>
          <p:nvPr/>
        </p:nvSpPr>
        <p:spPr bwMode="auto">
          <a:xfrm flipH="1">
            <a:off x="4648200" y="1981200"/>
            <a:ext cx="15240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0" name="Line 251"/>
          <p:cNvSpPr>
            <a:spLocks noChangeShapeType="1"/>
          </p:cNvSpPr>
          <p:nvPr/>
        </p:nvSpPr>
        <p:spPr bwMode="auto">
          <a:xfrm>
            <a:off x="5410200" y="2590800"/>
            <a:ext cx="6096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1" name="Line 252"/>
          <p:cNvSpPr>
            <a:spLocks noChangeShapeType="1"/>
          </p:cNvSpPr>
          <p:nvPr/>
        </p:nvSpPr>
        <p:spPr bwMode="auto">
          <a:xfrm flipV="1">
            <a:off x="1905000" y="6248400"/>
            <a:ext cx="0" cy="106680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2" name="Line 253"/>
          <p:cNvSpPr>
            <a:spLocks noChangeShapeType="1"/>
          </p:cNvSpPr>
          <p:nvPr/>
        </p:nvSpPr>
        <p:spPr bwMode="auto">
          <a:xfrm flipV="1">
            <a:off x="4495800" y="6248400"/>
            <a:ext cx="16764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3" name="Line 254"/>
          <p:cNvSpPr>
            <a:spLocks noChangeShapeType="1"/>
          </p:cNvSpPr>
          <p:nvPr/>
        </p:nvSpPr>
        <p:spPr bwMode="auto">
          <a:xfrm>
            <a:off x="4495800" y="5410200"/>
            <a:ext cx="0" cy="83820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4" name="Line 255"/>
          <p:cNvSpPr>
            <a:spLocks noChangeShapeType="1"/>
          </p:cNvSpPr>
          <p:nvPr/>
        </p:nvSpPr>
        <p:spPr bwMode="auto">
          <a:xfrm flipH="1" flipV="1">
            <a:off x="4114800" y="5410200"/>
            <a:ext cx="3810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5" name="Line 256"/>
          <p:cNvSpPr>
            <a:spLocks noChangeShapeType="1"/>
          </p:cNvSpPr>
          <p:nvPr/>
        </p:nvSpPr>
        <p:spPr bwMode="auto">
          <a:xfrm flipV="1">
            <a:off x="1066800" y="1219200"/>
            <a:ext cx="0" cy="144780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6" name="Line 257"/>
          <p:cNvSpPr>
            <a:spLocks noChangeShapeType="1"/>
          </p:cNvSpPr>
          <p:nvPr/>
        </p:nvSpPr>
        <p:spPr bwMode="auto">
          <a:xfrm flipH="1" flipV="1">
            <a:off x="4800600" y="4114800"/>
            <a:ext cx="0" cy="137160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7" name="Line 258"/>
          <p:cNvSpPr>
            <a:spLocks noChangeShapeType="1"/>
          </p:cNvSpPr>
          <p:nvPr/>
        </p:nvSpPr>
        <p:spPr bwMode="auto">
          <a:xfrm>
            <a:off x="4800600" y="5486400"/>
            <a:ext cx="13716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none" w="sm" len="sm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8" name="Line 259"/>
          <p:cNvSpPr>
            <a:spLocks noChangeShapeType="1"/>
          </p:cNvSpPr>
          <p:nvPr/>
        </p:nvSpPr>
        <p:spPr bwMode="auto">
          <a:xfrm>
            <a:off x="3581400" y="4114800"/>
            <a:ext cx="12192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09" name="Text Box 260" descr="bubble"/>
          <p:cNvSpPr txBox="1">
            <a:spLocks noChangeArrowheads="1"/>
          </p:cNvSpPr>
          <p:nvPr/>
        </p:nvSpPr>
        <p:spPr bwMode="auto">
          <a:xfrm>
            <a:off x="152400" y="7772400"/>
            <a:ext cx="32813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 u="sng" dirty="0"/>
              <a:t>How to Punch In or </a:t>
            </a:r>
            <a:r>
              <a:rPr lang="en-US" altLang="en-US" u="sng" dirty="0" smtClean="0"/>
              <a:t>Out (Single Job)</a:t>
            </a:r>
            <a:endParaRPr lang="en-US" altLang="en-US" u="sng" dirty="0"/>
          </a:p>
        </p:txBody>
      </p:sp>
      <p:sp>
        <p:nvSpPr>
          <p:cNvPr id="3110" name="Text Box 261" descr="bubble"/>
          <p:cNvSpPr txBox="1">
            <a:spLocks noChangeArrowheads="1"/>
          </p:cNvSpPr>
          <p:nvPr/>
        </p:nvSpPr>
        <p:spPr bwMode="auto">
          <a:xfrm>
            <a:off x="257175" y="12096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111" name="Rectangle 262"/>
          <p:cNvSpPr>
            <a:spLocks noChangeArrowheads="1"/>
          </p:cNvSpPr>
          <p:nvPr/>
        </p:nvSpPr>
        <p:spPr bwMode="auto">
          <a:xfrm>
            <a:off x="381000" y="8077200"/>
            <a:ext cx="2667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 dirty="0">
                <a:latin typeface="Lucida Sans Unicode" panose="020B0602030504020204" pitchFamily="34" charset="0"/>
              </a:rPr>
              <a:t>Press the </a:t>
            </a:r>
            <a:r>
              <a:rPr lang="en-US" altLang="en-US" sz="900" dirty="0">
                <a:latin typeface="Lucida Sans Unicode" panose="020B0602030504020204" pitchFamily="34" charset="0"/>
              </a:rPr>
              <a:t>Punch-In/Punch-Out</a:t>
            </a:r>
            <a:r>
              <a:rPr lang="en-US" altLang="en-US" sz="900" b="0" dirty="0">
                <a:latin typeface="Lucida Sans Unicode" panose="020B0602030504020204" pitchFamily="34" charset="0"/>
              </a:rPr>
              <a:t> </a:t>
            </a:r>
            <a:r>
              <a:rPr lang="en-US" altLang="en-US" sz="900" b="0" dirty="0" smtClean="0">
                <a:latin typeface="Lucida Sans Unicode" panose="020B0602030504020204" pitchFamily="34" charset="0"/>
              </a:rPr>
              <a:t>soft key.</a:t>
            </a:r>
            <a:r>
              <a:rPr lang="en-US" altLang="en-US" sz="900" b="0" dirty="0" smtClean="0"/>
              <a:t>  </a:t>
            </a:r>
            <a:endParaRPr lang="en-US" altLang="en-US" sz="900" dirty="0"/>
          </a:p>
        </p:txBody>
      </p:sp>
      <p:sp>
        <p:nvSpPr>
          <p:cNvPr id="3112" name="Rectangle 263"/>
          <p:cNvSpPr>
            <a:spLocks noChangeArrowheads="1"/>
          </p:cNvSpPr>
          <p:nvPr/>
        </p:nvSpPr>
        <p:spPr bwMode="auto">
          <a:xfrm>
            <a:off x="3276600" y="8077200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 dirty="0">
                <a:latin typeface="Lucida Sans" panose="020B0602030504020204" pitchFamily="34" charset="0"/>
              </a:rPr>
              <a:t>Hold the badge so that the black stripe is facing the badge </a:t>
            </a:r>
            <a:r>
              <a:rPr lang="en-US" altLang="en-US" sz="900" b="0" dirty="0" smtClean="0">
                <a:latin typeface="Lucida Sans" panose="020B0602030504020204" pitchFamily="34" charset="0"/>
              </a:rPr>
              <a:t>reader, </a:t>
            </a:r>
            <a:r>
              <a:rPr lang="en-US" altLang="en-US" sz="900" b="0" dirty="0" smtClean="0">
                <a:latin typeface="Lucida Sans Unicode" panose="020B0602030504020204" pitchFamily="34" charset="0"/>
              </a:rPr>
              <a:t>swipe </a:t>
            </a:r>
            <a:r>
              <a:rPr lang="en-US" altLang="en-US" sz="900" b="0" dirty="0">
                <a:latin typeface="Lucida Sans Unicode" panose="020B0602030504020204" pitchFamily="34" charset="0"/>
              </a:rPr>
              <a:t>the badge through the reader from top to bottom to record a punch.</a:t>
            </a:r>
          </a:p>
        </p:txBody>
      </p:sp>
      <p:sp>
        <p:nvSpPr>
          <p:cNvPr id="3113" name="Text Box 264" descr="bubble"/>
          <p:cNvSpPr txBox="1">
            <a:spLocks noChangeArrowheads="1"/>
          </p:cNvSpPr>
          <p:nvPr/>
        </p:nvSpPr>
        <p:spPr bwMode="auto">
          <a:xfrm>
            <a:off x="152400" y="9220200"/>
            <a:ext cx="534987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 i="1">
                <a:latin typeface="Lucida Sans Unicode" panose="020B0602030504020204" pitchFamily="34" charset="0"/>
              </a:rPr>
              <a:t>If the punch is successful, the top status light flashes green and you hear a single beep.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900" b="0" i="1">
                <a:latin typeface="Lucida Sans Unicode" panose="020B0602030504020204" pitchFamily="34" charset="0"/>
              </a:rPr>
              <a:t>If the punch is rejected, the middle status light flashes orange and you hear three quick beeps. Look for an error message on the clock display.</a:t>
            </a:r>
            <a:endParaRPr lang="en-US" altLang="en-US" sz="900" i="1">
              <a:latin typeface="Lucida Sans Unicode" panose="020B0602030504020204" pitchFamily="34" charset="0"/>
            </a:endParaRPr>
          </a:p>
        </p:txBody>
      </p:sp>
      <p:pic>
        <p:nvPicPr>
          <p:cNvPr id="3114" name="Picture 265" descr="Terminal 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0"/>
            <a:ext cx="854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5" name="Rectangle 266"/>
          <p:cNvSpPr>
            <a:spLocks noChangeArrowheads="1"/>
          </p:cNvSpPr>
          <p:nvPr/>
        </p:nvSpPr>
        <p:spPr bwMode="auto">
          <a:xfrm>
            <a:off x="2743200" y="8305800"/>
            <a:ext cx="152400" cy="838200"/>
          </a:xfrm>
          <a:prstGeom prst="rect">
            <a:avLst/>
          </a:prstGeom>
          <a:noFill/>
          <a:ln w="12700">
            <a:solidFill>
              <a:srgbClr val="F02E00"/>
            </a:solidFill>
            <a:miter lim="800000"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116" name="Text Box 267"/>
          <p:cNvSpPr txBox="1">
            <a:spLocks noChangeArrowheads="1"/>
          </p:cNvSpPr>
          <p:nvPr/>
        </p:nvSpPr>
        <p:spPr bwMode="auto">
          <a:xfrm>
            <a:off x="1736725" y="2547938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b="0"/>
          </a:p>
        </p:txBody>
      </p:sp>
      <p:sp>
        <p:nvSpPr>
          <p:cNvPr id="3117" name="Text Box 268"/>
          <p:cNvSpPr txBox="1">
            <a:spLocks noChangeArrowheads="1"/>
          </p:cNvSpPr>
          <p:nvPr/>
        </p:nvSpPr>
        <p:spPr bwMode="auto">
          <a:xfrm>
            <a:off x="1525588" y="2743200"/>
            <a:ext cx="90963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Multi-Job Select</a:t>
            </a:r>
          </a:p>
        </p:txBody>
      </p:sp>
      <p:sp>
        <p:nvSpPr>
          <p:cNvPr id="3118" name="Text Box 269"/>
          <p:cNvSpPr txBox="1">
            <a:spLocks noChangeArrowheads="1"/>
          </p:cNvSpPr>
          <p:nvPr/>
        </p:nvSpPr>
        <p:spPr bwMode="auto">
          <a:xfrm>
            <a:off x="1570038" y="3213100"/>
            <a:ext cx="7731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View Accrual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Balances</a:t>
            </a:r>
          </a:p>
        </p:txBody>
      </p:sp>
      <p:sp>
        <p:nvSpPr>
          <p:cNvPr id="3119" name="Text Box 274"/>
          <p:cNvSpPr txBox="1">
            <a:spLocks noChangeArrowheads="1"/>
          </p:cNvSpPr>
          <p:nvPr/>
        </p:nvSpPr>
        <p:spPr bwMode="auto">
          <a:xfrm>
            <a:off x="1524000" y="2971800"/>
            <a:ext cx="8572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View Timecard</a:t>
            </a:r>
          </a:p>
        </p:txBody>
      </p:sp>
      <p:sp>
        <p:nvSpPr>
          <p:cNvPr id="3120" name="Text Box 277"/>
          <p:cNvSpPr txBox="1">
            <a:spLocks noChangeArrowheads="1"/>
          </p:cNvSpPr>
          <p:nvPr/>
        </p:nvSpPr>
        <p:spPr bwMode="auto">
          <a:xfrm>
            <a:off x="228600" y="8153400"/>
            <a:ext cx="152400" cy="152400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21" name="Text Box 278"/>
          <p:cNvSpPr txBox="1">
            <a:spLocks noChangeArrowheads="1"/>
          </p:cNvSpPr>
          <p:nvPr/>
        </p:nvSpPr>
        <p:spPr bwMode="auto">
          <a:xfrm>
            <a:off x="3124200" y="8153400"/>
            <a:ext cx="152400" cy="150813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3122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2281238"/>
            <a:ext cx="2381250" cy="155257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49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3" descr="mil400-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3" t="5333" r="18701" b="45587"/>
          <a:stretch>
            <a:fillRect/>
          </a:stretch>
        </p:blipFill>
        <p:spPr bwMode="auto">
          <a:xfrm>
            <a:off x="1066800" y="1143000"/>
            <a:ext cx="3505200" cy="25034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10" descr="bubble"/>
          <p:cNvSpPr txBox="1">
            <a:spLocks noChangeArrowheads="1"/>
          </p:cNvSpPr>
          <p:nvPr/>
        </p:nvSpPr>
        <p:spPr bwMode="auto">
          <a:xfrm>
            <a:off x="223837" y="179388"/>
            <a:ext cx="1528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006600"/>
                </a:solidFill>
              </a:rPr>
              <a:t>myTime</a:t>
            </a:r>
            <a:endParaRPr lang="en-US" altLang="en-US" sz="1000" dirty="0">
              <a:solidFill>
                <a:srgbClr val="006600"/>
              </a:solidFill>
            </a:endParaRPr>
          </a:p>
        </p:txBody>
      </p:sp>
      <p:sp>
        <p:nvSpPr>
          <p:cNvPr id="5124" name="Text Box 11" descr="bubble"/>
          <p:cNvSpPr txBox="1">
            <a:spLocks noChangeArrowheads="1"/>
          </p:cNvSpPr>
          <p:nvPr/>
        </p:nvSpPr>
        <p:spPr bwMode="auto">
          <a:xfrm>
            <a:off x="165100" y="539750"/>
            <a:ext cx="2132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>
                <a:solidFill>
                  <a:srgbClr val="006600"/>
                </a:solidFill>
              </a:rPr>
              <a:t>Time Clock - continued</a:t>
            </a:r>
          </a:p>
        </p:txBody>
      </p:sp>
      <p:sp>
        <p:nvSpPr>
          <p:cNvPr id="5125" name="Line 13"/>
          <p:cNvSpPr>
            <a:spLocks noChangeShapeType="1"/>
          </p:cNvSpPr>
          <p:nvPr/>
        </p:nvSpPr>
        <p:spPr bwMode="auto">
          <a:xfrm>
            <a:off x="228600" y="914400"/>
            <a:ext cx="5410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126" name="Picture 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93688"/>
            <a:ext cx="1804988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125" descr="bubble"/>
          <p:cNvSpPr txBox="1">
            <a:spLocks noChangeArrowheads="1"/>
          </p:cNvSpPr>
          <p:nvPr/>
        </p:nvSpPr>
        <p:spPr bwMode="auto">
          <a:xfrm>
            <a:off x="304800" y="3967163"/>
            <a:ext cx="3281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u="sng" dirty="0"/>
              <a:t>How to Punch </a:t>
            </a:r>
            <a:r>
              <a:rPr lang="en-US" altLang="en-US" u="sng" dirty="0" smtClean="0"/>
              <a:t>In or Out (Multiple Jobs)</a:t>
            </a:r>
            <a:endParaRPr lang="en-US" altLang="en-US" u="sng" dirty="0"/>
          </a:p>
        </p:txBody>
      </p:sp>
      <p:sp>
        <p:nvSpPr>
          <p:cNvPr id="5128" name="Text Box 126"/>
          <p:cNvSpPr txBox="1">
            <a:spLocks noChangeArrowheads="1"/>
          </p:cNvSpPr>
          <p:nvPr/>
        </p:nvSpPr>
        <p:spPr bwMode="auto">
          <a:xfrm>
            <a:off x="419100" y="4546599"/>
            <a:ext cx="5486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900" b="0" dirty="0">
                <a:latin typeface="Lucida Sans Unicode" panose="020B0602030504020204" pitchFamily="34" charset="0"/>
              </a:rPr>
              <a:t>Swipe the badge through the reader from top to bottom.</a:t>
            </a:r>
            <a:endParaRPr lang="en-US" altLang="en-US" sz="2400" b="0" dirty="0">
              <a:latin typeface="Lucida Sans Unicode" panose="020B0602030504020204" pitchFamily="34" charset="0"/>
            </a:endParaRPr>
          </a:p>
        </p:txBody>
      </p:sp>
      <p:sp>
        <p:nvSpPr>
          <p:cNvPr id="5129" name="Text Box 127"/>
          <p:cNvSpPr txBox="1">
            <a:spLocks noChangeArrowheads="1"/>
          </p:cNvSpPr>
          <p:nvPr/>
        </p:nvSpPr>
        <p:spPr bwMode="auto">
          <a:xfrm>
            <a:off x="152400" y="6096000"/>
            <a:ext cx="5486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900" b="0" i="1">
                <a:latin typeface="Lucida Sans Unicode" panose="020B0602030504020204" pitchFamily="34" charset="0"/>
              </a:rPr>
              <a:t>Employees can view timecard and accrual information at the time clock.</a:t>
            </a:r>
            <a:endParaRPr lang="en-US" altLang="en-US" sz="2400" b="0" i="1">
              <a:latin typeface="Lucida Sans Unicode" panose="020B0602030504020204" pitchFamily="34" charset="0"/>
            </a:endParaRPr>
          </a:p>
        </p:txBody>
      </p:sp>
      <p:sp>
        <p:nvSpPr>
          <p:cNvPr id="5130" name="Text Box 128"/>
          <p:cNvSpPr txBox="1">
            <a:spLocks noChangeArrowheads="1"/>
          </p:cNvSpPr>
          <p:nvPr/>
        </p:nvSpPr>
        <p:spPr bwMode="auto">
          <a:xfrm>
            <a:off x="441325" y="6553200"/>
            <a:ext cx="3352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900" b="0">
                <a:latin typeface="Lucida Sans Unicode" panose="020B0602030504020204" pitchFamily="34" charset="0"/>
              </a:rPr>
              <a:t>Press the corresponding blue soft key.</a:t>
            </a:r>
            <a:endParaRPr lang="en-US" altLang="en-US" sz="2400" b="0">
              <a:latin typeface="Lucida Sans Unicode" panose="020B0602030504020204" pitchFamily="34" charset="0"/>
            </a:endParaRPr>
          </a:p>
        </p:txBody>
      </p:sp>
      <p:sp>
        <p:nvSpPr>
          <p:cNvPr id="5131" name="Text Box 129"/>
          <p:cNvSpPr txBox="1">
            <a:spLocks noChangeArrowheads="1"/>
          </p:cNvSpPr>
          <p:nvPr/>
        </p:nvSpPr>
        <p:spPr bwMode="auto">
          <a:xfrm>
            <a:off x="412750" y="8915400"/>
            <a:ext cx="5029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900" b="0">
                <a:latin typeface="Lucida Sans Unicode" panose="020B0602030504020204" pitchFamily="34" charset="0"/>
              </a:rPr>
              <a:t>Swipe the badge through the badge reader from top to bottom.</a:t>
            </a:r>
            <a:endParaRPr lang="en-US" altLang="en-US" sz="2400" b="0">
              <a:latin typeface="Lucida Sans Unicode" panose="020B0602030504020204" pitchFamily="34" charset="0"/>
            </a:endParaRPr>
          </a:p>
        </p:txBody>
      </p:sp>
      <p:sp>
        <p:nvSpPr>
          <p:cNvPr id="5132" name="Text Box 130"/>
          <p:cNvSpPr txBox="1">
            <a:spLocks noChangeArrowheads="1"/>
          </p:cNvSpPr>
          <p:nvPr/>
        </p:nvSpPr>
        <p:spPr bwMode="auto">
          <a:xfrm>
            <a:off x="152400" y="9296400"/>
            <a:ext cx="5638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900" b="0" i="1">
                <a:latin typeface="Lucida Sans Unicode" panose="020B0602030504020204" pitchFamily="34" charset="0"/>
              </a:rPr>
              <a:t>The information displays on the screen.  Use the navigation keys to scroll through information.</a:t>
            </a:r>
            <a:endParaRPr lang="en-US" altLang="en-US" sz="2400" b="0" i="1">
              <a:latin typeface="Lucida Sans Unicode" panose="020B0602030504020204" pitchFamily="34" charset="0"/>
            </a:endParaRPr>
          </a:p>
        </p:txBody>
      </p:sp>
      <p:sp>
        <p:nvSpPr>
          <p:cNvPr id="5133" name="Text Box 131" descr="bubble"/>
          <p:cNvSpPr txBox="1">
            <a:spLocks noChangeArrowheads="1"/>
          </p:cNvSpPr>
          <p:nvPr/>
        </p:nvSpPr>
        <p:spPr bwMode="auto">
          <a:xfrm>
            <a:off x="309563" y="5791200"/>
            <a:ext cx="434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6E5B7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u="sng"/>
              <a:t>How to View Timecard &amp; Accrual Balances Information</a:t>
            </a:r>
          </a:p>
        </p:txBody>
      </p:sp>
      <p:pic>
        <p:nvPicPr>
          <p:cNvPr id="5134" name="Picture 132" descr="Terminal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934200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5" name="Line 135"/>
          <p:cNvSpPr>
            <a:spLocks noChangeShapeType="1"/>
          </p:cNvSpPr>
          <p:nvPr/>
        </p:nvSpPr>
        <p:spPr bwMode="auto">
          <a:xfrm>
            <a:off x="0" y="39624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6" name="Rectangle 136"/>
          <p:cNvSpPr>
            <a:spLocks noChangeArrowheads="1"/>
          </p:cNvSpPr>
          <p:nvPr/>
        </p:nvSpPr>
        <p:spPr bwMode="auto">
          <a:xfrm>
            <a:off x="433388" y="4283076"/>
            <a:ext cx="5410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 dirty="0">
                <a:latin typeface="Lucida Sans Unicode" panose="020B0602030504020204" pitchFamily="34" charset="0"/>
              </a:rPr>
              <a:t>Press the </a:t>
            </a:r>
            <a:r>
              <a:rPr lang="en-US" altLang="en-US" sz="900" dirty="0" smtClean="0">
                <a:latin typeface="Lucida Sans Unicode" panose="020B0602030504020204" pitchFamily="34" charset="0"/>
              </a:rPr>
              <a:t>Multiple Job Punch In</a:t>
            </a:r>
            <a:r>
              <a:rPr lang="en-US" altLang="en-US" sz="900" b="0" dirty="0" smtClean="0">
                <a:latin typeface="Lucida Sans Unicode" panose="020B0602030504020204" pitchFamily="34" charset="0"/>
              </a:rPr>
              <a:t> </a:t>
            </a:r>
            <a:r>
              <a:rPr lang="en-US" altLang="en-US" sz="900" b="0" dirty="0">
                <a:latin typeface="Lucida Sans Unicode" panose="020B0602030504020204" pitchFamily="34" charset="0"/>
              </a:rPr>
              <a:t>soft key.    </a:t>
            </a:r>
            <a:endParaRPr lang="en-US" altLang="en-US" sz="900" dirty="0">
              <a:latin typeface="Lucida Sans Unicode" panose="020B0602030504020204" pitchFamily="34" charset="0"/>
            </a:endParaRPr>
          </a:p>
        </p:txBody>
      </p:sp>
      <p:sp>
        <p:nvSpPr>
          <p:cNvPr id="5137" name="Line 137"/>
          <p:cNvSpPr>
            <a:spLocks noChangeShapeType="1"/>
          </p:cNvSpPr>
          <p:nvPr/>
        </p:nvSpPr>
        <p:spPr bwMode="auto">
          <a:xfrm>
            <a:off x="0" y="5791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8" name="Text Box 150"/>
          <p:cNvSpPr txBox="1">
            <a:spLocks noChangeArrowheads="1"/>
          </p:cNvSpPr>
          <p:nvPr/>
        </p:nvSpPr>
        <p:spPr bwMode="auto">
          <a:xfrm>
            <a:off x="4259263" y="7500938"/>
            <a:ext cx="8445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>
                <a:latin typeface="Lucida Sans Unicode" panose="020B0602030504020204" pitchFamily="34" charset="0"/>
              </a:rPr>
              <a:t>View Accrual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800" b="0">
                <a:latin typeface="Lucida Sans Unicode" panose="020B0602030504020204" pitchFamily="34" charset="0"/>
              </a:rPr>
              <a:t>Balances</a:t>
            </a:r>
          </a:p>
        </p:txBody>
      </p:sp>
      <p:sp>
        <p:nvSpPr>
          <p:cNvPr id="5139" name="Text Box 151"/>
          <p:cNvSpPr txBox="1">
            <a:spLocks noChangeArrowheads="1"/>
          </p:cNvSpPr>
          <p:nvPr/>
        </p:nvSpPr>
        <p:spPr bwMode="auto">
          <a:xfrm>
            <a:off x="3373438" y="7380288"/>
            <a:ext cx="9064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>
                <a:latin typeface="Lucida Sans Unicode" panose="020B0602030504020204" pitchFamily="34" charset="0"/>
              </a:rPr>
              <a:t>View Timecard</a:t>
            </a:r>
          </a:p>
        </p:txBody>
      </p:sp>
      <p:sp>
        <p:nvSpPr>
          <p:cNvPr id="5140" name="Text Box 152"/>
          <p:cNvSpPr txBox="1">
            <a:spLocks noChangeArrowheads="1"/>
          </p:cNvSpPr>
          <p:nvPr/>
        </p:nvSpPr>
        <p:spPr bwMode="auto">
          <a:xfrm>
            <a:off x="2806700" y="7227888"/>
            <a:ext cx="1225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>
                <a:latin typeface="Lucida Sans Unicode" panose="020B0602030504020204" pitchFamily="34" charset="0"/>
              </a:rPr>
              <a:t>Punch-In/Punch-Out</a:t>
            </a:r>
          </a:p>
        </p:txBody>
      </p:sp>
      <p:sp>
        <p:nvSpPr>
          <p:cNvPr id="5141" name="Text Box 153"/>
          <p:cNvSpPr txBox="1">
            <a:spLocks noChangeArrowheads="1"/>
          </p:cNvSpPr>
          <p:nvPr/>
        </p:nvSpPr>
        <p:spPr bwMode="auto">
          <a:xfrm>
            <a:off x="228600" y="4305300"/>
            <a:ext cx="152400" cy="152400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142" name="Text Box 154"/>
          <p:cNvSpPr txBox="1">
            <a:spLocks noChangeArrowheads="1"/>
          </p:cNvSpPr>
          <p:nvPr/>
        </p:nvSpPr>
        <p:spPr bwMode="auto">
          <a:xfrm>
            <a:off x="228600" y="4571999"/>
            <a:ext cx="152400" cy="150813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43" name="Text Box 155"/>
          <p:cNvSpPr txBox="1">
            <a:spLocks noChangeArrowheads="1"/>
          </p:cNvSpPr>
          <p:nvPr/>
        </p:nvSpPr>
        <p:spPr bwMode="auto">
          <a:xfrm>
            <a:off x="228600" y="4905375"/>
            <a:ext cx="152400" cy="150813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144" name="Text Box 156"/>
          <p:cNvSpPr txBox="1">
            <a:spLocks noChangeArrowheads="1"/>
          </p:cNvSpPr>
          <p:nvPr/>
        </p:nvSpPr>
        <p:spPr bwMode="auto">
          <a:xfrm>
            <a:off x="228600" y="8915400"/>
            <a:ext cx="152400" cy="152400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145" name="Text Box 157"/>
          <p:cNvSpPr txBox="1">
            <a:spLocks noChangeArrowheads="1"/>
          </p:cNvSpPr>
          <p:nvPr/>
        </p:nvSpPr>
        <p:spPr bwMode="auto">
          <a:xfrm>
            <a:off x="249238" y="6553200"/>
            <a:ext cx="152400" cy="152400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146" name="Text Box 158" descr="custbubble"/>
          <p:cNvSpPr txBox="1">
            <a:spLocks noChangeArrowheads="1"/>
          </p:cNvSpPr>
          <p:nvPr/>
        </p:nvSpPr>
        <p:spPr bwMode="auto">
          <a:xfrm>
            <a:off x="6096000" y="1066800"/>
            <a:ext cx="1447800" cy="406400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>
                <a:latin typeface="Arial Narrow" panose="020B0606020202030204" pitchFamily="34" charset="0"/>
              </a:rPr>
              <a:t>Tips &amp; </a:t>
            </a:r>
            <a:r>
              <a:rPr lang="en-US" altLang="en-US" sz="1000" u="sng">
                <a:latin typeface="Arial Narrow" panose="020B0606020202030204" pitchFamily="34" charset="0"/>
              </a:rPr>
              <a:t>Recommendations</a:t>
            </a:r>
          </a:p>
        </p:txBody>
      </p:sp>
      <p:sp>
        <p:nvSpPr>
          <p:cNvPr id="5147" name="Text Box 159" descr="custbubble"/>
          <p:cNvSpPr txBox="1">
            <a:spLocks noChangeArrowheads="1"/>
          </p:cNvSpPr>
          <p:nvPr/>
        </p:nvSpPr>
        <p:spPr bwMode="auto">
          <a:xfrm>
            <a:off x="6096000" y="1514475"/>
            <a:ext cx="1447800" cy="711200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Accrual totals such as sick and vacation time can be viewed at the Timekeeper Terminal.   </a:t>
            </a:r>
          </a:p>
        </p:txBody>
      </p:sp>
      <p:sp>
        <p:nvSpPr>
          <p:cNvPr id="5148" name="Text Box 160" descr="custbubble"/>
          <p:cNvSpPr txBox="1">
            <a:spLocks noChangeArrowheads="1"/>
          </p:cNvSpPr>
          <p:nvPr/>
        </p:nvSpPr>
        <p:spPr bwMode="auto">
          <a:xfrm>
            <a:off x="6096000" y="2268538"/>
            <a:ext cx="1447800" cy="1016000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b="0">
                <a:latin typeface="Arial Narrow" panose="020B0606020202030204" pitchFamily="34" charset="0"/>
              </a:rPr>
              <a:t>If black up and down arrows are displayed on the terminal screen, use the Up and Down arrow keys to view more information. </a:t>
            </a:r>
          </a:p>
        </p:txBody>
      </p:sp>
      <p:sp>
        <p:nvSpPr>
          <p:cNvPr id="5149" name="Text Box 161" descr="custbubble"/>
          <p:cNvSpPr txBox="1">
            <a:spLocks noChangeArrowheads="1"/>
          </p:cNvSpPr>
          <p:nvPr/>
        </p:nvSpPr>
        <p:spPr bwMode="auto">
          <a:xfrm>
            <a:off x="6096000" y="3317875"/>
            <a:ext cx="1447800" cy="711200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b="0" dirty="0">
                <a:latin typeface="Arial Narrow" panose="020B0606020202030204" pitchFamily="34" charset="0"/>
              </a:rPr>
              <a:t>Some transactions include a scroll bar. Use the </a:t>
            </a:r>
            <a:r>
              <a:rPr lang="en-US" altLang="en-US" sz="1000" b="0" dirty="0" smtClean="0">
                <a:latin typeface="Arial Narrow" panose="020B0606020202030204" pitchFamily="34" charset="0"/>
              </a:rPr>
              <a:t>Up </a:t>
            </a:r>
            <a:r>
              <a:rPr lang="en-US" altLang="en-US" sz="1000" b="0" dirty="0">
                <a:latin typeface="Arial Narrow" panose="020B0606020202030204" pitchFamily="34" charset="0"/>
              </a:rPr>
              <a:t>and Down arrow keys to move the scroll bar.</a:t>
            </a:r>
          </a:p>
        </p:txBody>
      </p:sp>
      <p:sp>
        <p:nvSpPr>
          <p:cNvPr id="5150" name="Text Box 162"/>
          <p:cNvSpPr txBox="1">
            <a:spLocks noChangeArrowheads="1"/>
          </p:cNvSpPr>
          <p:nvPr/>
        </p:nvSpPr>
        <p:spPr bwMode="auto">
          <a:xfrm>
            <a:off x="446088" y="4852988"/>
            <a:ext cx="53451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 dirty="0">
                <a:latin typeface="Lucida Sans Unicode" panose="020B0602030504020204" pitchFamily="34" charset="0"/>
              </a:rPr>
              <a:t>Your jobs will </a:t>
            </a:r>
            <a:r>
              <a:rPr lang="en-US" altLang="en-US" sz="900" b="0" dirty="0" smtClean="0">
                <a:latin typeface="Lucida Sans Unicode" panose="020B0602030504020204" pitchFamily="34" charset="0"/>
              </a:rPr>
              <a:t>display with your CSU ID and your job title.  Use the scroll keys to select the correct job.</a:t>
            </a:r>
            <a:endParaRPr lang="en-US" altLang="en-US" sz="900" b="0" dirty="0">
              <a:latin typeface="Lucida Sans Unicode" panose="020B0602030504020204" pitchFamily="34" charset="0"/>
            </a:endParaRPr>
          </a:p>
        </p:txBody>
      </p:sp>
      <p:sp>
        <p:nvSpPr>
          <p:cNvPr id="5151" name="Text Box 163"/>
          <p:cNvSpPr txBox="1">
            <a:spLocks noChangeArrowheads="1"/>
          </p:cNvSpPr>
          <p:nvPr/>
        </p:nvSpPr>
        <p:spPr bwMode="auto">
          <a:xfrm>
            <a:off x="433388" y="5218113"/>
            <a:ext cx="5345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>
                <a:latin typeface="Lucida Sans Unicode" panose="020B0602030504020204" pitchFamily="34" charset="0"/>
              </a:rPr>
              <a:t>Press Enter.</a:t>
            </a:r>
          </a:p>
        </p:txBody>
      </p:sp>
      <p:sp>
        <p:nvSpPr>
          <p:cNvPr id="5152" name="Text Box 164"/>
          <p:cNvSpPr txBox="1">
            <a:spLocks noChangeArrowheads="1"/>
          </p:cNvSpPr>
          <p:nvPr/>
        </p:nvSpPr>
        <p:spPr bwMode="auto">
          <a:xfrm>
            <a:off x="230188" y="5224463"/>
            <a:ext cx="152400" cy="150812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>
                <a:solidFill>
                  <a:schemeClr val="bg1"/>
                </a:solidFill>
              </a:rPr>
              <a:t>4</a:t>
            </a:r>
          </a:p>
        </p:txBody>
      </p:sp>
      <p:pic>
        <p:nvPicPr>
          <p:cNvPr id="5153" name="Picture 16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162800"/>
            <a:ext cx="762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4" name="Text Box 138"/>
          <p:cNvSpPr txBox="1">
            <a:spLocks noChangeArrowheads="1"/>
          </p:cNvSpPr>
          <p:nvPr/>
        </p:nvSpPr>
        <p:spPr bwMode="auto">
          <a:xfrm>
            <a:off x="1763713" y="1912938"/>
            <a:ext cx="9096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Multi-Job Select</a:t>
            </a:r>
          </a:p>
        </p:txBody>
      </p:sp>
      <p:sp>
        <p:nvSpPr>
          <p:cNvPr id="5155" name="Text Box 139"/>
          <p:cNvSpPr txBox="1">
            <a:spLocks noChangeArrowheads="1"/>
          </p:cNvSpPr>
          <p:nvPr/>
        </p:nvSpPr>
        <p:spPr bwMode="auto">
          <a:xfrm>
            <a:off x="1762125" y="2217738"/>
            <a:ext cx="8572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View Timecard</a:t>
            </a:r>
          </a:p>
        </p:txBody>
      </p:sp>
      <p:sp>
        <p:nvSpPr>
          <p:cNvPr id="5156" name="Text Box 140"/>
          <p:cNvSpPr txBox="1">
            <a:spLocks noChangeArrowheads="1"/>
          </p:cNvSpPr>
          <p:nvPr/>
        </p:nvSpPr>
        <p:spPr bwMode="auto">
          <a:xfrm>
            <a:off x="1808163" y="2478088"/>
            <a:ext cx="77311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02E00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View Accrual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800" b="0"/>
              <a:t>Balances</a:t>
            </a:r>
          </a:p>
        </p:txBody>
      </p:sp>
      <p:sp>
        <p:nvSpPr>
          <p:cNvPr id="5157" name="Line 149"/>
          <p:cNvSpPr>
            <a:spLocks noChangeShapeType="1"/>
          </p:cNvSpPr>
          <p:nvPr/>
        </p:nvSpPr>
        <p:spPr bwMode="auto">
          <a:xfrm flipH="1">
            <a:off x="990600" y="7358063"/>
            <a:ext cx="19812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8" name="Line 148"/>
          <p:cNvSpPr>
            <a:spLocks noChangeShapeType="1"/>
          </p:cNvSpPr>
          <p:nvPr/>
        </p:nvSpPr>
        <p:spPr bwMode="auto">
          <a:xfrm flipH="1" flipV="1">
            <a:off x="914400" y="7467600"/>
            <a:ext cx="2492375" cy="22225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9" name="Line 147"/>
          <p:cNvSpPr>
            <a:spLocks noChangeShapeType="1"/>
          </p:cNvSpPr>
          <p:nvPr/>
        </p:nvSpPr>
        <p:spPr bwMode="auto">
          <a:xfrm flipH="1" flipV="1">
            <a:off x="925513" y="7597775"/>
            <a:ext cx="3352800" cy="0"/>
          </a:xfrm>
          <a:prstGeom prst="line">
            <a:avLst/>
          </a:prstGeom>
          <a:noFill/>
          <a:ln w="9525">
            <a:solidFill>
              <a:srgbClr val="F02E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160" name="Picture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581150"/>
            <a:ext cx="2249488" cy="1466850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161" descr="custbubble"/>
          <p:cNvSpPr txBox="1">
            <a:spLocks noChangeArrowheads="1"/>
          </p:cNvSpPr>
          <p:nvPr/>
        </p:nvSpPr>
        <p:spPr bwMode="auto">
          <a:xfrm>
            <a:off x="6096000" y="4179888"/>
            <a:ext cx="1447800" cy="872318"/>
          </a:xfrm>
          <a:prstGeom prst="rect">
            <a:avLst/>
          </a:prstGeom>
          <a:blipFill dpi="0" rotWithShape="0">
            <a:blip r:embed="rId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19175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000" b="0" dirty="0" smtClean="0">
                <a:latin typeface="Arial Narrow" panose="020B0606020202030204" pitchFamily="34" charset="0"/>
              </a:rPr>
              <a:t>Multiple Job employees only need to select a job when punching in.  They do not select a job when </a:t>
            </a:r>
            <a:r>
              <a:rPr lang="en-US" altLang="en-US" sz="1000" b="0" smtClean="0">
                <a:latin typeface="Arial Narrow" panose="020B0606020202030204" pitchFamily="34" charset="0"/>
              </a:rPr>
              <a:t>punching out.	</a:t>
            </a:r>
            <a:endParaRPr lang="en-US" altLang="en-US" sz="1000" b="0" dirty="0">
              <a:latin typeface="Arial Narrow" panose="020B0606020202030204" pitchFamily="34" charset="0"/>
            </a:endParaRPr>
          </a:p>
        </p:txBody>
      </p:sp>
      <p:sp>
        <p:nvSpPr>
          <p:cNvPr id="42" name="Text Box 163"/>
          <p:cNvSpPr txBox="1">
            <a:spLocks noChangeArrowheads="1"/>
          </p:cNvSpPr>
          <p:nvPr/>
        </p:nvSpPr>
        <p:spPr bwMode="auto">
          <a:xfrm>
            <a:off x="446088" y="5510212"/>
            <a:ext cx="53451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900" b="0" dirty="0" smtClean="0">
                <a:latin typeface="Lucida Sans Unicode" panose="020B0602030504020204" pitchFamily="34" charset="0"/>
              </a:rPr>
              <a:t>To punch out, press the </a:t>
            </a:r>
            <a:r>
              <a:rPr lang="en-US" altLang="en-US" sz="900" dirty="0" smtClean="0">
                <a:latin typeface="Lucida Sans Unicode" panose="020B0602030504020204" pitchFamily="34" charset="0"/>
              </a:rPr>
              <a:t>Multiple Job Punch Out </a:t>
            </a:r>
            <a:r>
              <a:rPr lang="en-US" altLang="en-US" sz="900" b="0" dirty="0" smtClean="0">
                <a:latin typeface="Lucida Sans Unicode" panose="020B0602030504020204" pitchFamily="34" charset="0"/>
              </a:rPr>
              <a:t> soft key then Enter.</a:t>
            </a:r>
            <a:endParaRPr lang="en-US" altLang="en-US" sz="900" b="0" dirty="0">
              <a:latin typeface="Lucida Sans Unicode" panose="020B0602030504020204" pitchFamily="34" charset="0"/>
            </a:endParaRPr>
          </a:p>
        </p:txBody>
      </p:sp>
      <p:sp>
        <p:nvSpPr>
          <p:cNvPr id="43" name="Text Box 164"/>
          <p:cNvSpPr txBox="1">
            <a:spLocks noChangeArrowheads="1"/>
          </p:cNvSpPr>
          <p:nvPr/>
        </p:nvSpPr>
        <p:spPr bwMode="auto">
          <a:xfrm>
            <a:off x="242888" y="5516562"/>
            <a:ext cx="152400" cy="150812"/>
          </a:xfrm>
          <a:prstGeom prst="rect">
            <a:avLst/>
          </a:prstGeom>
          <a:solidFill>
            <a:srgbClr val="F02E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tIns="9144" rIns="36576" bIns="18288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" dirty="0" smtClean="0">
                <a:solidFill>
                  <a:schemeClr val="bg1"/>
                </a:solidFill>
              </a:rPr>
              <a:t>5</a:t>
            </a:r>
            <a:endParaRPr lang="en-US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5786</TotalTime>
  <Words>687</Words>
  <Application>Microsoft Office PowerPoint</Application>
  <PresentationFormat>Custom</PresentationFormat>
  <Paragraphs>88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Arial Narrow</vt:lpstr>
      <vt:lpstr>Calibri</vt:lpstr>
      <vt:lpstr>Lucida Sans</vt:lpstr>
      <vt:lpstr>Lucida Sans Unicode</vt:lpstr>
      <vt:lpstr>Symbol</vt:lpstr>
      <vt:lpstr>Times New Roman</vt:lpstr>
      <vt:lpstr>Trebuchet MS</vt:lpstr>
      <vt:lpstr>Wingdings 3</vt:lpstr>
      <vt:lpstr>Facet</vt:lpstr>
      <vt:lpstr>Kronos 8.1 Workforce Time Keeper</vt:lpstr>
      <vt:lpstr>PowerPoint Presentation</vt:lpstr>
      <vt:lpstr>PowerPoint Presentation</vt:lpstr>
      <vt:lpstr>PowerPoint Presentation</vt:lpstr>
      <vt:lpstr>PowerPoint Presentation</vt:lpstr>
    </vt:vector>
  </TitlesOfParts>
  <Company>Kronos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</dc:title>
  <dc:subject>Project Timecard Salary</dc:subject>
  <dc:creator>Kronos Incorporated</dc:creator>
  <cp:lastModifiedBy>Katrinia M Malone Holloway</cp:lastModifiedBy>
  <cp:revision>152</cp:revision>
  <cp:lastPrinted>2019-04-16T14:11:03Z</cp:lastPrinted>
  <dcterms:created xsi:type="dcterms:W3CDTF">2002-11-13T18:02:24Z</dcterms:created>
  <dcterms:modified xsi:type="dcterms:W3CDTF">2021-06-14T12:49:00Z</dcterms:modified>
</cp:coreProperties>
</file>